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87" r:id="rId4"/>
    <p:sldId id="259" r:id="rId5"/>
    <p:sldId id="289" r:id="rId6"/>
    <p:sldId id="298" r:id="rId7"/>
    <p:sldId id="290" r:id="rId8"/>
    <p:sldId id="305" r:id="rId9"/>
    <p:sldId id="291" r:id="rId10"/>
    <p:sldId id="299" r:id="rId11"/>
    <p:sldId id="292" r:id="rId12"/>
    <p:sldId id="293" r:id="rId13"/>
    <p:sldId id="300" r:id="rId14"/>
    <p:sldId id="294" r:id="rId15"/>
    <p:sldId id="307" r:id="rId16"/>
    <p:sldId id="310" r:id="rId17"/>
    <p:sldId id="308" r:id="rId18"/>
    <p:sldId id="311" r:id="rId19"/>
    <p:sldId id="309" r:id="rId20"/>
    <p:sldId id="312" r:id="rId21"/>
    <p:sldId id="301" r:id="rId22"/>
    <p:sldId id="295" r:id="rId23"/>
    <p:sldId id="304" r:id="rId24"/>
    <p:sldId id="303" r:id="rId25"/>
    <p:sldId id="286" r:id="rId26"/>
  </p:sldIdLst>
  <p:sldSz cx="9144000" cy="5143500" type="screen16x9"/>
  <p:notesSz cx="9144000" cy="51435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2"/>
    <p:restoredTop sz="94694"/>
  </p:normalViewPr>
  <p:slideViewPr>
    <p:cSldViewPr>
      <p:cViewPr>
        <p:scale>
          <a:sx n="114" d="100"/>
          <a:sy n="114" d="100"/>
        </p:scale>
        <p:origin x="456" y="94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3999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5143499"/>
                </a:lnTo>
                <a:close/>
              </a:path>
            </a:pathLst>
          </a:custGeom>
          <a:solidFill>
            <a:srgbClr val="3138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84775" y="845499"/>
            <a:ext cx="4803140" cy="11226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chemeClr val="bg1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0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6/7/2024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chemeClr val="bg1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6/7/2024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chemeClr val="bg1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6/7/2024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chemeClr val="bg1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6/7/2024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6/7/2024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9144000" cy="1277620"/>
          </a:xfrm>
          <a:custGeom>
            <a:avLst/>
            <a:gdLst/>
            <a:ahLst/>
            <a:cxnLst/>
            <a:rect l="l" t="t" r="r" b="b"/>
            <a:pathLst>
              <a:path w="9144000" h="1277620">
                <a:moveTo>
                  <a:pt x="9143999" y="1277099"/>
                </a:moveTo>
                <a:lnTo>
                  <a:pt x="0" y="12770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1277099"/>
                </a:lnTo>
                <a:close/>
              </a:path>
            </a:pathLst>
          </a:custGeom>
          <a:solidFill>
            <a:srgbClr val="3138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84750" y="559725"/>
            <a:ext cx="4541520" cy="45211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chemeClr val="bg1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68785" y="1597269"/>
            <a:ext cx="7689850" cy="2768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0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6/7/2024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3999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5143499"/>
                </a:lnTo>
                <a:close/>
              </a:path>
            </a:pathLst>
          </a:custGeom>
          <a:solidFill>
            <a:srgbClr val="3138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209550"/>
            <a:ext cx="9144635" cy="4398645"/>
          </a:xfrm>
          <a:custGeom>
            <a:avLst/>
            <a:gdLst/>
            <a:ahLst/>
            <a:cxnLst/>
            <a:rect l="l" t="t" r="r" b="b"/>
            <a:pathLst>
              <a:path w="9144635" h="4398645">
                <a:moveTo>
                  <a:pt x="0" y="4398099"/>
                </a:moveTo>
                <a:lnTo>
                  <a:pt x="0" y="0"/>
                </a:lnTo>
                <a:lnTo>
                  <a:pt x="9144249" y="0"/>
                </a:lnTo>
                <a:lnTo>
                  <a:pt x="9143999" y="1772849"/>
                </a:lnTo>
                <a:lnTo>
                  <a:pt x="0" y="43980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84725" y="594462"/>
            <a:ext cx="6880859" cy="1652697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70"/>
              </a:spcBef>
            </a:pPr>
            <a:r>
              <a:rPr lang="en-US" sz="3600" spc="245" dirty="0">
                <a:solidFill>
                  <a:srgbClr val="002F4A"/>
                </a:solidFill>
              </a:rPr>
              <a:t>Real-Time Object Recognition in Urban Environments Using YOLO</a:t>
            </a:r>
            <a:endParaRPr sz="3600" dirty="0"/>
          </a:p>
        </p:txBody>
      </p:sp>
      <p:sp>
        <p:nvSpPr>
          <p:cNvPr id="5" name="object 5"/>
          <p:cNvSpPr txBox="1"/>
          <p:nvPr/>
        </p:nvSpPr>
        <p:spPr>
          <a:xfrm>
            <a:off x="384725" y="2476753"/>
            <a:ext cx="1393190" cy="89813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65"/>
              </a:spcBef>
            </a:pPr>
            <a:endParaRPr lang="en-US" sz="1400" spc="-10" dirty="0">
              <a:solidFill>
                <a:srgbClr val="626B73"/>
              </a:solidFill>
              <a:latin typeface="Times New Roman"/>
              <a:cs typeface="Times New Roman"/>
            </a:endParaRPr>
          </a:p>
          <a:p>
            <a:pPr marL="12700" marR="5080">
              <a:lnSpc>
                <a:spcPts val="1650"/>
              </a:lnSpc>
              <a:spcBef>
                <a:spcPts val="65"/>
              </a:spcBef>
            </a:pPr>
            <a:r>
              <a:rPr lang="en-US" sz="1400" spc="-10" dirty="0">
                <a:solidFill>
                  <a:srgbClr val="626B73"/>
                </a:solidFill>
                <a:latin typeface="Times New Roman"/>
                <a:cs typeface="Times New Roman"/>
              </a:rPr>
              <a:t>MSCS3806</a:t>
            </a:r>
          </a:p>
          <a:p>
            <a:pPr marL="12700" marR="5080">
              <a:lnSpc>
                <a:spcPts val="1650"/>
              </a:lnSpc>
              <a:spcBef>
                <a:spcPts val="65"/>
              </a:spcBef>
            </a:pPr>
            <a:r>
              <a:rPr sz="1400" spc="-10" dirty="0">
                <a:solidFill>
                  <a:srgbClr val="626B73"/>
                </a:solidFill>
                <a:latin typeface="Times New Roman"/>
                <a:cs typeface="Times New Roman"/>
              </a:rPr>
              <a:t>Hsiao-</a:t>
            </a:r>
            <a:r>
              <a:rPr sz="1400" dirty="0">
                <a:solidFill>
                  <a:srgbClr val="626B73"/>
                </a:solidFill>
                <a:latin typeface="Times New Roman"/>
                <a:cs typeface="Times New Roman"/>
              </a:rPr>
              <a:t>Chen</a:t>
            </a:r>
            <a:r>
              <a:rPr sz="1400" spc="-10" dirty="0">
                <a:solidFill>
                  <a:srgbClr val="626B73"/>
                </a:solidFill>
                <a:latin typeface="Times New Roman"/>
                <a:cs typeface="Times New Roman"/>
              </a:rPr>
              <a:t> Huang </a:t>
            </a:r>
            <a:r>
              <a:rPr lang="en-US" sz="1400" dirty="0">
                <a:solidFill>
                  <a:srgbClr val="626B73"/>
                </a:solidFill>
                <a:latin typeface="Times New Roman"/>
                <a:cs typeface="Times New Roman"/>
              </a:rPr>
              <a:t>Jiacheng Weng</a:t>
            </a:r>
            <a:endParaRPr sz="14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4572000" cy="5143500"/>
          </a:xfrm>
          <a:custGeom>
            <a:avLst/>
            <a:gdLst/>
            <a:ahLst/>
            <a:cxnLst/>
            <a:rect l="l" t="t" r="r" b="b"/>
            <a:pathLst>
              <a:path w="4572000" h="5143500">
                <a:moveTo>
                  <a:pt x="4571999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4571999" y="0"/>
                </a:lnTo>
                <a:lnTo>
                  <a:pt x="4571999" y="5143499"/>
                </a:lnTo>
                <a:close/>
              </a:path>
            </a:pathLst>
          </a:custGeom>
          <a:solidFill>
            <a:srgbClr val="3138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>
              <a:lnSpc>
                <a:spcPct val="100000"/>
              </a:lnSpc>
              <a:spcBef>
                <a:spcPts val="100"/>
              </a:spcBef>
            </a:pPr>
            <a:r>
              <a:rPr spc="175" dirty="0"/>
              <a:t>Outline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080958" y="994065"/>
            <a:ext cx="2996242" cy="2867452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340360" indent="-327660">
              <a:lnSpc>
                <a:spcPct val="100000"/>
              </a:lnSpc>
              <a:spcBef>
                <a:spcPts val="340"/>
              </a:spcBef>
              <a:buClr>
                <a:srgbClr val="666666"/>
              </a:buClr>
              <a:buFont typeface="Arial"/>
              <a:buChar char="●"/>
              <a:tabLst>
                <a:tab pos="340360" algn="l"/>
              </a:tabLst>
            </a:pPr>
            <a:r>
              <a:rPr lang="en-US" sz="1300" b="1" spc="-10" dirty="0">
                <a:solidFill>
                  <a:srgbClr val="CCCCCC"/>
                </a:solidFill>
                <a:latin typeface="Trebuchet MS"/>
              </a:rPr>
              <a:t>Problem Definition</a:t>
            </a:r>
          </a:p>
          <a:p>
            <a:pPr marL="12700">
              <a:lnSpc>
                <a:spcPct val="100000"/>
              </a:lnSpc>
              <a:spcBef>
                <a:spcPts val="340"/>
              </a:spcBef>
              <a:buClr>
                <a:srgbClr val="666666"/>
              </a:buClr>
              <a:tabLst>
                <a:tab pos="340360" algn="l"/>
              </a:tabLst>
            </a:pPr>
            <a:endParaRPr lang="en-US" sz="1300" b="1" spc="-40" dirty="0">
              <a:solidFill>
                <a:srgbClr val="063763"/>
              </a:solidFill>
              <a:latin typeface="Trebuchet MS"/>
              <a:cs typeface="Trebuchet MS"/>
            </a:endParaRPr>
          </a:p>
          <a:p>
            <a:pPr marL="340360" indent="-327660">
              <a:spcBef>
                <a:spcPts val="340"/>
              </a:spcBef>
              <a:buClr>
                <a:srgbClr val="666666"/>
              </a:buClr>
              <a:buFont typeface="Arial"/>
              <a:buChar char="●"/>
              <a:tabLst>
                <a:tab pos="340360" algn="l"/>
              </a:tabLst>
            </a:pPr>
            <a:r>
              <a:rPr lang="en-US" sz="1300" b="1" spc="-10" dirty="0">
                <a:solidFill>
                  <a:srgbClr val="CCCCCC"/>
                </a:solidFill>
                <a:latin typeface="Trebuchet MS"/>
              </a:rPr>
              <a:t>Dataset and Experimental Setup</a:t>
            </a:r>
          </a:p>
          <a:p>
            <a:pPr marL="340360" indent="-327660">
              <a:spcBef>
                <a:spcPts val="340"/>
              </a:spcBef>
              <a:buClr>
                <a:srgbClr val="666666"/>
              </a:buClr>
              <a:buFont typeface="Arial"/>
              <a:buChar char="●"/>
              <a:tabLst>
                <a:tab pos="340360" algn="l"/>
              </a:tabLst>
            </a:pPr>
            <a:endParaRPr lang="en-US" sz="1300" b="1" spc="-10" dirty="0">
              <a:solidFill>
                <a:srgbClr val="CCCCCC"/>
              </a:solidFill>
              <a:latin typeface="Trebuchet MS"/>
            </a:endParaRPr>
          </a:p>
          <a:p>
            <a:pPr marL="340360" indent="-327660">
              <a:spcBef>
                <a:spcPts val="340"/>
              </a:spcBef>
              <a:buClr>
                <a:srgbClr val="666666"/>
              </a:buClr>
              <a:buFont typeface="Arial"/>
              <a:buChar char="●"/>
              <a:tabLst>
                <a:tab pos="340360" algn="l"/>
              </a:tabLst>
            </a:pPr>
            <a:r>
              <a:rPr lang="en-US" sz="1300" b="1" spc="-40" dirty="0">
                <a:solidFill>
                  <a:srgbClr val="063763"/>
                </a:solidFill>
                <a:latin typeface="Trebuchet MS"/>
              </a:rPr>
              <a:t>YOLO Model Architecture</a:t>
            </a:r>
          </a:p>
          <a:p>
            <a:pPr marL="340360" indent="-327660">
              <a:spcBef>
                <a:spcPts val="340"/>
              </a:spcBef>
              <a:buClr>
                <a:srgbClr val="666666"/>
              </a:buClr>
              <a:buFont typeface="Arial"/>
              <a:buChar char="●"/>
              <a:tabLst>
                <a:tab pos="340360" algn="l"/>
              </a:tabLst>
            </a:pPr>
            <a:endParaRPr lang="en-US" sz="1300" b="1" spc="-10" dirty="0">
              <a:solidFill>
                <a:srgbClr val="CCCCCC"/>
              </a:solidFill>
              <a:latin typeface="Trebuchet MS"/>
            </a:endParaRPr>
          </a:p>
          <a:p>
            <a:pPr marL="340360" indent="-327660">
              <a:spcBef>
                <a:spcPts val="340"/>
              </a:spcBef>
              <a:buClr>
                <a:srgbClr val="666666"/>
              </a:buClr>
              <a:buFont typeface="Arial"/>
              <a:buChar char="●"/>
              <a:tabLst>
                <a:tab pos="340360" algn="l"/>
              </a:tabLst>
            </a:pPr>
            <a:r>
              <a:rPr lang="en-US" sz="1300" b="1" spc="-10" dirty="0">
                <a:solidFill>
                  <a:srgbClr val="CCCCCC"/>
                </a:solidFill>
                <a:latin typeface="Trebuchet MS"/>
              </a:rPr>
              <a:t>Results and Comparison</a:t>
            </a:r>
          </a:p>
          <a:p>
            <a:pPr marL="340360" indent="-327660">
              <a:spcBef>
                <a:spcPts val="340"/>
              </a:spcBef>
              <a:buClr>
                <a:srgbClr val="666666"/>
              </a:buClr>
              <a:buFont typeface="Arial"/>
              <a:buChar char="●"/>
              <a:tabLst>
                <a:tab pos="340360" algn="l"/>
              </a:tabLst>
            </a:pPr>
            <a:endParaRPr lang="en-US" sz="1300" b="1" spc="-10" dirty="0">
              <a:solidFill>
                <a:srgbClr val="CCCCCC"/>
              </a:solidFill>
              <a:latin typeface="Trebuchet MS"/>
            </a:endParaRPr>
          </a:p>
          <a:p>
            <a:pPr marL="340360" indent="-327660">
              <a:spcBef>
                <a:spcPts val="340"/>
              </a:spcBef>
              <a:buClr>
                <a:srgbClr val="666666"/>
              </a:buClr>
              <a:buFont typeface="Arial"/>
              <a:buChar char="●"/>
              <a:tabLst>
                <a:tab pos="340360" algn="l"/>
              </a:tabLst>
            </a:pPr>
            <a:r>
              <a:rPr lang="en-US" sz="1300" b="1" spc="-10" dirty="0">
                <a:solidFill>
                  <a:srgbClr val="CCCCCC"/>
                </a:solidFill>
                <a:latin typeface="Trebuchet MS"/>
              </a:rPr>
              <a:t>Future Work</a:t>
            </a:r>
          </a:p>
          <a:p>
            <a:pPr marL="12700">
              <a:spcBef>
                <a:spcPts val="340"/>
              </a:spcBef>
              <a:buClr>
                <a:srgbClr val="666666"/>
              </a:buClr>
              <a:tabLst>
                <a:tab pos="340360" algn="l"/>
              </a:tabLst>
            </a:pPr>
            <a:endParaRPr lang="en-US" sz="1300" b="1" spc="-10" dirty="0">
              <a:solidFill>
                <a:srgbClr val="CCCCCC"/>
              </a:solidFill>
              <a:latin typeface="Trebuchet MS"/>
            </a:endParaRPr>
          </a:p>
          <a:p>
            <a:pPr marL="340360" indent="-327660">
              <a:spcBef>
                <a:spcPts val="340"/>
              </a:spcBef>
              <a:buClr>
                <a:srgbClr val="666666"/>
              </a:buClr>
              <a:buFont typeface="Arial"/>
              <a:buChar char="●"/>
              <a:tabLst>
                <a:tab pos="340360" algn="l"/>
              </a:tabLst>
            </a:pPr>
            <a:r>
              <a:rPr lang="en-US" sz="1300" b="1" spc="-10" dirty="0">
                <a:solidFill>
                  <a:srgbClr val="CCCCCC"/>
                </a:solidFill>
                <a:latin typeface="Trebuchet MS"/>
              </a:rPr>
              <a:t>References</a:t>
            </a:r>
          </a:p>
          <a:p>
            <a:pPr marL="340360" indent="-327660">
              <a:lnSpc>
                <a:spcPct val="100000"/>
              </a:lnSpc>
              <a:spcBef>
                <a:spcPts val="340"/>
              </a:spcBef>
              <a:buClr>
                <a:srgbClr val="666666"/>
              </a:buClr>
              <a:buFont typeface="Arial"/>
              <a:buChar char="●"/>
              <a:tabLst>
                <a:tab pos="340360" algn="l"/>
              </a:tabLst>
            </a:pPr>
            <a:endParaRPr lang="en-US" sz="1300" b="1" spc="-40" dirty="0">
              <a:solidFill>
                <a:srgbClr val="063763"/>
              </a:solidFill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9862163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50" y="559725"/>
            <a:ext cx="548265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dirty="0"/>
              <a:t>YOLO Model Architecture (YOLOv8)</a:t>
            </a:r>
            <a:endParaRPr spc="204" dirty="0"/>
          </a:p>
        </p:txBody>
      </p:sp>
      <p:sp>
        <p:nvSpPr>
          <p:cNvPr id="3" name="object 3"/>
          <p:cNvSpPr txBox="1"/>
          <p:nvPr/>
        </p:nvSpPr>
        <p:spPr>
          <a:xfrm>
            <a:off x="505993" y="1571612"/>
            <a:ext cx="4904207" cy="238270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tabLst>
                <a:tab pos="347980" algn="l"/>
              </a:tabLst>
            </a:pPr>
            <a:endParaRPr lang="en-US" sz="1400" dirty="0">
              <a:solidFill>
                <a:srgbClr val="666666"/>
              </a:solidFill>
              <a:latin typeface="Trebuchet MS"/>
            </a:endParaRPr>
          </a:p>
          <a:p>
            <a:pPr marL="347980" indent="-335280">
              <a:buFont typeface="Arial"/>
              <a:buChar char="●"/>
              <a:tabLst>
                <a:tab pos="347980" algn="l"/>
              </a:tabLst>
            </a:pPr>
            <a:r>
              <a:rPr lang="en-US" sz="1400" dirty="0">
                <a:solidFill>
                  <a:srgbClr val="666666"/>
                </a:solidFill>
                <a:latin typeface="Trebuchet MS"/>
              </a:rPr>
              <a:t>YOLO stands for "You Only Look Once.”</a:t>
            </a:r>
          </a:p>
          <a:p>
            <a:pPr marL="347980" indent="-335280">
              <a:buFont typeface="Arial"/>
              <a:buChar char="●"/>
              <a:tabLst>
                <a:tab pos="347980" algn="l"/>
              </a:tabLst>
            </a:pPr>
            <a:endParaRPr lang="en-US" sz="1400" dirty="0">
              <a:solidFill>
                <a:srgbClr val="666666"/>
              </a:solidFill>
              <a:latin typeface="Trebuchet MS"/>
            </a:endParaRPr>
          </a:p>
          <a:p>
            <a:pPr marL="347980" indent="-335280">
              <a:buFont typeface="Arial"/>
              <a:buChar char="●"/>
              <a:tabLst>
                <a:tab pos="347980" algn="l"/>
              </a:tabLst>
            </a:pPr>
            <a:r>
              <a:rPr lang="en-US" sz="1400" dirty="0">
                <a:solidFill>
                  <a:srgbClr val="666666"/>
                </a:solidFill>
                <a:latin typeface="Trebuchet MS"/>
              </a:rPr>
              <a:t>It is a real-time object detection system using one stage detector.</a:t>
            </a:r>
          </a:p>
          <a:p>
            <a:pPr marL="12700">
              <a:tabLst>
                <a:tab pos="347980" algn="l"/>
              </a:tabLst>
            </a:pPr>
            <a:endParaRPr lang="en-US" sz="1400" dirty="0">
              <a:solidFill>
                <a:srgbClr val="666666"/>
              </a:solidFill>
              <a:latin typeface="Trebuchet MS"/>
            </a:endParaRPr>
          </a:p>
          <a:p>
            <a:pPr marL="347980" indent="-335280">
              <a:buFont typeface="Arial"/>
              <a:buChar char="●"/>
              <a:tabLst>
                <a:tab pos="347980" algn="l"/>
              </a:tabLst>
            </a:pPr>
            <a:r>
              <a:rPr lang="en-US" sz="1400" dirty="0">
                <a:solidFill>
                  <a:srgbClr val="666666"/>
                </a:solidFill>
                <a:latin typeface="Trebuchet MS"/>
              </a:rPr>
              <a:t>Detection head with dynamic anchor assignment and </a:t>
            </a:r>
            <a:r>
              <a:rPr lang="en-US" sz="1400" dirty="0" err="1">
                <a:solidFill>
                  <a:srgbClr val="666666"/>
                </a:solidFill>
                <a:latin typeface="Trebuchet MS"/>
              </a:rPr>
              <a:t>IoU</a:t>
            </a:r>
            <a:r>
              <a:rPr lang="en-US" sz="1400" dirty="0">
                <a:solidFill>
                  <a:srgbClr val="666666"/>
                </a:solidFill>
                <a:latin typeface="Trebuchet MS"/>
              </a:rPr>
              <a:t> loss function</a:t>
            </a:r>
          </a:p>
          <a:p>
            <a:pPr marL="347980" indent="-335280">
              <a:buFont typeface="Arial"/>
              <a:buChar char="●"/>
              <a:tabLst>
                <a:tab pos="347980" algn="l"/>
              </a:tabLst>
            </a:pPr>
            <a:endParaRPr lang="en-US" sz="1400" dirty="0">
              <a:solidFill>
                <a:srgbClr val="666666"/>
              </a:solidFill>
              <a:latin typeface="Trebuchet MS"/>
            </a:endParaRPr>
          </a:p>
          <a:p>
            <a:pPr marL="347980" indent="-335280">
              <a:buFont typeface="Arial"/>
              <a:buChar char="●"/>
              <a:tabLst>
                <a:tab pos="347980" algn="l"/>
              </a:tabLst>
            </a:pPr>
            <a:r>
              <a:rPr lang="en-US" sz="1400" dirty="0">
                <a:solidFill>
                  <a:srgbClr val="666666"/>
                </a:solidFill>
                <a:latin typeface="Trebuchet MS"/>
              </a:rPr>
              <a:t>Using CSPDarknet53 as its backbone</a:t>
            </a:r>
          </a:p>
          <a:p>
            <a:pPr marL="347980" indent="-335280">
              <a:buFont typeface="Arial"/>
              <a:buChar char="●"/>
              <a:tabLst>
                <a:tab pos="347980" algn="l"/>
              </a:tabLst>
            </a:pPr>
            <a:endParaRPr lang="en-US" sz="1400" dirty="0">
              <a:solidFill>
                <a:srgbClr val="666666"/>
              </a:solidFill>
              <a:latin typeface="Trebuchet M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3CCA0E-99CA-76D0-99CD-89FB28168D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7975" y="1301333"/>
            <a:ext cx="3686025" cy="3842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2859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dirty="0"/>
              <a:t>YOLOv8 Improvements</a:t>
            </a:r>
            <a:endParaRPr spc="204" dirty="0"/>
          </a:p>
        </p:txBody>
      </p:sp>
      <p:sp>
        <p:nvSpPr>
          <p:cNvPr id="3" name="object 3"/>
          <p:cNvSpPr txBox="1"/>
          <p:nvPr/>
        </p:nvSpPr>
        <p:spPr>
          <a:xfrm>
            <a:off x="505993" y="1571612"/>
            <a:ext cx="6748145" cy="34599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tabLst>
                <a:tab pos="347980" algn="l"/>
              </a:tabLst>
            </a:pPr>
            <a:endParaRPr lang="en-US" sz="1400" dirty="0">
              <a:solidFill>
                <a:srgbClr val="666666"/>
              </a:solidFill>
              <a:latin typeface="Trebuchet MS"/>
            </a:endParaRPr>
          </a:p>
          <a:p>
            <a:pPr marL="347980" indent="-335280">
              <a:buFont typeface="Arial"/>
              <a:buChar char="●"/>
              <a:tabLst>
                <a:tab pos="347980" algn="l"/>
              </a:tabLst>
            </a:pPr>
            <a:r>
              <a:rPr lang="en-US" sz="1400" b="1" u="sng" dirty="0">
                <a:solidFill>
                  <a:srgbClr val="666666"/>
                </a:solidFill>
                <a:latin typeface="Trebuchet MS"/>
              </a:rPr>
              <a:t>Stem tweak</a:t>
            </a:r>
            <a:r>
              <a:rPr lang="en-US" sz="1400" dirty="0">
                <a:solidFill>
                  <a:srgbClr val="666666"/>
                </a:solidFill>
                <a:latin typeface="Trebuchet MS"/>
              </a:rPr>
              <a:t>: Reducing the first convolutional kernel size from 6×6 to 3×3 for efficient image abstraction which facilitates faster inference speed. </a:t>
            </a:r>
          </a:p>
          <a:p>
            <a:pPr marL="347980" indent="-335280">
              <a:buFont typeface="Arial"/>
              <a:buChar char="●"/>
              <a:tabLst>
                <a:tab pos="347980" algn="l"/>
              </a:tabLst>
            </a:pPr>
            <a:endParaRPr lang="en-US" sz="1400" dirty="0">
              <a:solidFill>
                <a:srgbClr val="666666"/>
              </a:solidFill>
              <a:latin typeface="Trebuchet MS"/>
            </a:endParaRPr>
          </a:p>
          <a:p>
            <a:pPr marL="347980" indent="-335280">
              <a:buFont typeface="Arial"/>
              <a:buChar char="●"/>
              <a:tabLst>
                <a:tab pos="347980" algn="l"/>
              </a:tabLst>
            </a:pPr>
            <a:r>
              <a:rPr lang="en-US" sz="1400" b="1" u="sng" dirty="0">
                <a:solidFill>
                  <a:srgbClr val="666666"/>
                </a:solidFill>
                <a:latin typeface="Trebuchet MS"/>
              </a:rPr>
              <a:t>Backbone bottleneck tweak</a:t>
            </a:r>
            <a:r>
              <a:rPr lang="en-US" sz="1400" dirty="0">
                <a:solidFill>
                  <a:srgbClr val="666666"/>
                </a:solidFill>
                <a:latin typeface="Trebuchet MS"/>
              </a:rPr>
              <a:t>: </a:t>
            </a:r>
            <a:r>
              <a:rPr lang="en-US" sz="1400" dirty="0" err="1">
                <a:solidFill>
                  <a:srgbClr val="666666"/>
                </a:solidFill>
                <a:latin typeface="Trebuchet MS"/>
              </a:rPr>
              <a:t>Upscalingthefirstconvo</a:t>
            </a:r>
            <a:r>
              <a:rPr lang="en-US" sz="1400" dirty="0">
                <a:solidFill>
                  <a:srgbClr val="666666"/>
                </a:solidFill>
                <a:latin typeface="Trebuchet MS"/>
              </a:rPr>
              <a:t>- </a:t>
            </a:r>
            <a:r>
              <a:rPr lang="en-US" sz="1400" dirty="0" err="1">
                <a:solidFill>
                  <a:srgbClr val="666666"/>
                </a:solidFill>
                <a:latin typeface="Trebuchet MS"/>
              </a:rPr>
              <a:t>lutional</a:t>
            </a:r>
            <a:r>
              <a:rPr lang="en-US" sz="1400" dirty="0">
                <a:solidFill>
                  <a:srgbClr val="666666"/>
                </a:solidFill>
                <a:latin typeface="Trebuchet MS"/>
              </a:rPr>
              <a:t> kernel in the bottleneck area from 1×1 to 3×3 for better feature extraction. </a:t>
            </a:r>
          </a:p>
          <a:p>
            <a:pPr marL="347980" indent="-335280">
              <a:buFont typeface="Arial"/>
              <a:buChar char="●"/>
              <a:tabLst>
                <a:tab pos="347980" algn="l"/>
              </a:tabLst>
            </a:pPr>
            <a:endParaRPr lang="en-US" sz="1400" dirty="0">
              <a:solidFill>
                <a:srgbClr val="666666"/>
              </a:solidFill>
              <a:latin typeface="Trebuchet MS"/>
            </a:endParaRPr>
          </a:p>
          <a:p>
            <a:pPr marL="347980" indent="-335280">
              <a:buFont typeface="Arial"/>
              <a:buChar char="●"/>
              <a:tabLst>
                <a:tab pos="347980" algn="l"/>
              </a:tabLst>
            </a:pPr>
            <a:endParaRPr lang="en-US" sz="1400" dirty="0">
              <a:solidFill>
                <a:srgbClr val="666666"/>
              </a:solidFill>
              <a:latin typeface="Trebuchet MS"/>
            </a:endParaRPr>
          </a:p>
          <a:p>
            <a:pPr marL="347980" indent="-335280">
              <a:buFont typeface="Arial"/>
              <a:buChar char="●"/>
              <a:tabLst>
                <a:tab pos="347980" algn="l"/>
              </a:tabLst>
            </a:pPr>
            <a:r>
              <a:rPr lang="en-US" sz="1400" b="1" u="sng" dirty="0">
                <a:solidFill>
                  <a:srgbClr val="666666"/>
                </a:solidFill>
                <a:latin typeface="Trebuchet MS"/>
              </a:rPr>
              <a:t>Anchor-free detection head</a:t>
            </a:r>
            <a:r>
              <a:rPr lang="en-US" sz="1400" dirty="0">
                <a:solidFill>
                  <a:srgbClr val="666666"/>
                </a:solidFill>
                <a:latin typeface="Trebuchet MS"/>
              </a:rPr>
              <a:t>: Implementing a novel anchor-free head for object detection, eliminating the need for predefined anchor boxes which contributes to higher ac- curacy compared to earlier versions </a:t>
            </a:r>
          </a:p>
          <a:p>
            <a:pPr marL="347980" indent="-335280">
              <a:buFont typeface="Arial"/>
              <a:buChar char="●"/>
              <a:tabLst>
                <a:tab pos="347980" algn="l"/>
              </a:tabLst>
            </a:pPr>
            <a:endParaRPr lang="en-US" sz="1400" dirty="0">
              <a:solidFill>
                <a:srgbClr val="666666"/>
              </a:solidFill>
              <a:latin typeface="Trebuchet MS"/>
            </a:endParaRPr>
          </a:p>
          <a:p>
            <a:pPr marL="347980" indent="-335280">
              <a:buFont typeface="Arial"/>
              <a:buChar char="●"/>
              <a:tabLst>
                <a:tab pos="347980" algn="l"/>
              </a:tabLst>
            </a:pPr>
            <a:endParaRPr lang="en-US" sz="1400" dirty="0">
              <a:solidFill>
                <a:srgbClr val="666666"/>
              </a:solidFill>
              <a:latin typeface="Trebuchet MS"/>
            </a:endParaRPr>
          </a:p>
          <a:p>
            <a:pPr marL="347980" indent="-335280">
              <a:buFont typeface="Arial"/>
              <a:buChar char="●"/>
              <a:tabLst>
                <a:tab pos="347980" algn="l"/>
              </a:tabLst>
            </a:pPr>
            <a:r>
              <a:rPr lang="en-US" sz="1400" b="1" u="sng" dirty="0">
                <a:solidFill>
                  <a:srgbClr val="666666"/>
                </a:solidFill>
                <a:latin typeface="Trebuchet MS"/>
              </a:rPr>
              <a:t>New loss function</a:t>
            </a:r>
            <a:r>
              <a:rPr lang="en-US" sz="1400" dirty="0">
                <a:solidFill>
                  <a:srgbClr val="666666"/>
                </a:solidFill>
                <a:latin typeface="Trebuchet MS"/>
              </a:rPr>
              <a:t>: Utilizing a modified loss function focusing on both bounding box location and classification confidence. </a:t>
            </a:r>
          </a:p>
          <a:p>
            <a:pPr marL="347980" indent="-335280">
              <a:buFont typeface="Arial"/>
              <a:buChar char="●"/>
              <a:tabLst>
                <a:tab pos="347980" algn="l"/>
              </a:tabLst>
            </a:pPr>
            <a:endParaRPr lang="en-US" sz="1400" dirty="0">
              <a:solidFill>
                <a:srgbClr val="666666"/>
              </a:solidFill>
              <a:latin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519602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4572000" cy="5143500"/>
          </a:xfrm>
          <a:custGeom>
            <a:avLst/>
            <a:gdLst/>
            <a:ahLst/>
            <a:cxnLst/>
            <a:rect l="l" t="t" r="r" b="b"/>
            <a:pathLst>
              <a:path w="4572000" h="5143500">
                <a:moveTo>
                  <a:pt x="4571999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4571999" y="0"/>
                </a:lnTo>
                <a:lnTo>
                  <a:pt x="4571999" y="5143499"/>
                </a:lnTo>
                <a:close/>
              </a:path>
            </a:pathLst>
          </a:custGeom>
          <a:solidFill>
            <a:srgbClr val="3138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>
              <a:lnSpc>
                <a:spcPct val="100000"/>
              </a:lnSpc>
              <a:spcBef>
                <a:spcPts val="100"/>
              </a:spcBef>
            </a:pPr>
            <a:r>
              <a:rPr spc="175" dirty="0"/>
              <a:t>Outline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080958" y="994065"/>
            <a:ext cx="2996242" cy="2867452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340360" indent="-327660">
              <a:lnSpc>
                <a:spcPct val="100000"/>
              </a:lnSpc>
              <a:spcBef>
                <a:spcPts val="340"/>
              </a:spcBef>
              <a:buClr>
                <a:srgbClr val="666666"/>
              </a:buClr>
              <a:buFont typeface="Arial"/>
              <a:buChar char="●"/>
              <a:tabLst>
                <a:tab pos="340360" algn="l"/>
              </a:tabLst>
            </a:pPr>
            <a:r>
              <a:rPr lang="en-US" sz="1300" b="1" spc="-10" dirty="0">
                <a:solidFill>
                  <a:srgbClr val="CCCCCC"/>
                </a:solidFill>
                <a:latin typeface="Trebuchet MS"/>
              </a:rPr>
              <a:t>Problem Definition</a:t>
            </a:r>
          </a:p>
          <a:p>
            <a:pPr marL="12700">
              <a:lnSpc>
                <a:spcPct val="100000"/>
              </a:lnSpc>
              <a:spcBef>
                <a:spcPts val="340"/>
              </a:spcBef>
              <a:buClr>
                <a:srgbClr val="666666"/>
              </a:buClr>
              <a:tabLst>
                <a:tab pos="340360" algn="l"/>
              </a:tabLst>
            </a:pPr>
            <a:endParaRPr lang="en-US" sz="1300" b="1" spc="-40" dirty="0">
              <a:solidFill>
                <a:srgbClr val="063763"/>
              </a:solidFill>
              <a:latin typeface="Trebuchet MS"/>
              <a:cs typeface="Trebuchet MS"/>
            </a:endParaRPr>
          </a:p>
          <a:p>
            <a:pPr marL="340360" indent="-327660">
              <a:spcBef>
                <a:spcPts val="340"/>
              </a:spcBef>
              <a:buClr>
                <a:srgbClr val="666666"/>
              </a:buClr>
              <a:buFont typeface="Arial"/>
              <a:buChar char="●"/>
              <a:tabLst>
                <a:tab pos="340360" algn="l"/>
              </a:tabLst>
            </a:pPr>
            <a:r>
              <a:rPr lang="en-US" sz="1300" b="1" spc="-10" dirty="0">
                <a:solidFill>
                  <a:srgbClr val="CCCCCC"/>
                </a:solidFill>
                <a:latin typeface="Trebuchet MS"/>
              </a:rPr>
              <a:t>Dataset and Experimental Setup</a:t>
            </a:r>
          </a:p>
          <a:p>
            <a:pPr marL="340360" indent="-327660">
              <a:spcBef>
                <a:spcPts val="340"/>
              </a:spcBef>
              <a:buClr>
                <a:srgbClr val="666666"/>
              </a:buClr>
              <a:buFont typeface="Arial"/>
              <a:buChar char="●"/>
              <a:tabLst>
                <a:tab pos="340360" algn="l"/>
              </a:tabLst>
            </a:pPr>
            <a:endParaRPr lang="en-US" sz="1300" b="1" spc="-10" dirty="0">
              <a:solidFill>
                <a:srgbClr val="CCCCCC"/>
              </a:solidFill>
              <a:latin typeface="Trebuchet MS"/>
            </a:endParaRPr>
          </a:p>
          <a:p>
            <a:pPr marL="340360" indent="-327660">
              <a:spcBef>
                <a:spcPts val="340"/>
              </a:spcBef>
              <a:buClr>
                <a:srgbClr val="666666"/>
              </a:buClr>
              <a:buFont typeface="Arial"/>
              <a:buChar char="●"/>
              <a:tabLst>
                <a:tab pos="340360" algn="l"/>
              </a:tabLst>
            </a:pPr>
            <a:r>
              <a:rPr lang="en-US" sz="1300" b="1" spc="-10" dirty="0">
                <a:solidFill>
                  <a:srgbClr val="CCCCCC"/>
                </a:solidFill>
                <a:latin typeface="Trebuchet MS"/>
              </a:rPr>
              <a:t>YOLO Model Architecture</a:t>
            </a:r>
          </a:p>
          <a:p>
            <a:pPr marL="340360" indent="-327660">
              <a:spcBef>
                <a:spcPts val="340"/>
              </a:spcBef>
              <a:buClr>
                <a:srgbClr val="666666"/>
              </a:buClr>
              <a:buFont typeface="Arial"/>
              <a:buChar char="●"/>
              <a:tabLst>
                <a:tab pos="340360" algn="l"/>
              </a:tabLst>
            </a:pPr>
            <a:endParaRPr lang="en-US" sz="1300" b="1" spc="-10" dirty="0">
              <a:solidFill>
                <a:srgbClr val="CCCCCC"/>
              </a:solidFill>
              <a:latin typeface="Trebuchet MS"/>
            </a:endParaRPr>
          </a:p>
          <a:p>
            <a:pPr marL="340360" indent="-327660">
              <a:spcBef>
                <a:spcPts val="340"/>
              </a:spcBef>
              <a:buClr>
                <a:srgbClr val="666666"/>
              </a:buClr>
              <a:buFont typeface="Arial"/>
              <a:buChar char="●"/>
              <a:tabLst>
                <a:tab pos="340360" algn="l"/>
              </a:tabLst>
            </a:pPr>
            <a:r>
              <a:rPr lang="en-US" sz="1300" b="1" spc="-40" dirty="0">
                <a:solidFill>
                  <a:srgbClr val="063763"/>
                </a:solidFill>
                <a:latin typeface="Trebuchet MS"/>
              </a:rPr>
              <a:t>Results and Comparison</a:t>
            </a:r>
          </a:p>
          <a:p>
            <a:pPr marL="340360" indent="-327660">
              <a:spcBef>
                <a:spcPts val="340"/>
              </a:spcBef>
              <a:buClr>
                <a:srgbClr val="666666"/>
              </a:buClr>
              <a:buFont typeface="Arial"/>
              <a:buChar char="●"/>
              <a:tabLst>
                <a:tab pos="340360" algn="l"/>
              </a:tabLst>
            </a:pPr>
            <a:endParaRPr lang="en-US" sz="1300" b="1" spc="-10" dirty="0">
              <a:solidFill>
                <a:srgbClr val="CCCCCC"/>
              </a:solidFill>
              <a:latin typeface="Trebuchet MS"/>
            </a:endParaRPr>
          </a:p>
          <a:p>
            <a:pPr marL="340360" indent="-327660">
              <a:spcBef>
                <a:spcPts val="340"/>
              </a:spcBef>
              <a:buClr>
                <a:srgbClr val="666666"/>
              </a:buClr>
              <a:buFont typeface="Arial"/>
              <a:buChar char="●"/>
              <a:tabLst>
                <a:tab pos="340360" algn="l"/>
              </a:tabLst>
            </a:pPr>
            <a:r>
              <a:rPr lang="en-US" sz="1300" b="1" spc="-10" dirty="0">
                <a:solidFill>
                  <a:srgbClr val="CCCCCC"/>
                </a:solidFill>
                <a:latin typeface="Trebuchet MS"/>
              </a:rPr>
              <a:t>Future Work</a:t>
            </a:r>
          </a:p>
          <a:p>
            <a:pPr marL="12700">
              <a:spcBef>
                <a:spcPts val="340"/>
              </a:spcBef>
              <a:buClr>
                <a:srgbClr val="666666"/>
              </a:buClr>
              <a:tabLst>
                <a:tab pos="340360" algn="l"/>
              </a:tabLst>
            </a:pPr>
            <a:endParaRPr lang="en-US" sz="1300" b="1" spc="-10" dirty="0">
              <a:solidFill>
                <a:srgbClr val="CCCCCC"/>
              </a:solidFill>
              <a:latin typeface="Trebuchet MS"/>
            </a:endParaRPr>
          </a:p>
          <a:p>
            <a:pPr marL="340360" indent="-327660">
              <a:spcBef>
                <a:spcPts val="340"/>
              </a:spcBef>
              <a:buClr>
                <a:srgbClr val="666666"/>
              </a:buClr>
              <a:buFont typeface="Arial"/>
              <a:buChar char="●"/>
              <a:tabLst>
                <a:tab pos="340360" algn="l"/>
              </a:tabLst>
            </a:pPr>
            <a:r>
              <a:rPr lang="en-US" sz="1300" b="1" spc="-10" dirty="0">
                <a:solidFill>
                  <a:srgbClr val="CCCCCC"/>
                </a:solidFill>
                <a:latin typeface="Trebuchet MS"/>
              </a:rPr>
              <a:t>References</a:t>
            </a:r>
          </a:p>
          <a:p>
            <a:pPr marL="340360" indent="-327660">
              <a:lnSpc>
                <a:spcPct val="100000"/>
              </a:lnSpc>
              <a:spcBef>
                <a:spcPts val="340"/>
              </a:spcBef>
              <a:buClr>
                <a:srgbClr val="666666"/>
              </a:buClr>
              <a:buFont typeface="Arial"/>
              <a:buChar char="●"/>
              <a:tabLst>
                <a:tab pos="340360" algn="l"/>
              </a:tabLst>
            </a:pPr>
            <a:endParaRPr lang="en-US" sz="1300" b="1" spc="-40" dirty="0">
              <a:solidFill>
                <a:srgbClr val="063763"/>
              </a:solidFill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28941129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dirty="0"/>
              <a:t>Results</a:t>
            </a:r>
            <a:endParaRPr lang="en-US" spc="204" dirty="0"/>
          </a:p>
        </p:txBody>
      </p:sp>
      <p:sp>
        <p:nvSpPr>
          <p:cNvPr id="3" name="object 3"/>
          <p:cNvSpPr txBox="1"/>
          <p:nvPr/>
        </p:nvSpPr>
        <p:spPr>
          <a:xfrm>
            <a:off x="505993" y="1571612"/>
            <a:ext cx="6748145" cy="109004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7980" indent="-335280">
              <a:buFont typeface="Arial"/>
              <a:buChar char="●"/>
              <a:tabLst>
                <a:tab pos="347980" algn="l"/>
              </a:tabLst>
            </a:pPr>
            <a:r>
              <a:rPr lang="en-US" sz="1400" dirty="0">
                <a:solidFill>
                  <a:srgbClr val="666666"/>
                </a:solidFill>
                <a:latin typeface="Trebuchet MS"/>
              </a:rPr>
              <a:t>Comparison of YOLOv8 Nano and </a:t>
            </a:r>
            <a:r>
              <a:rPr lang="en-US" sz="1400" dirty="0" err="1">
                <a:solidFill>
                  <a:srgbClr val="666666"/>
                </a:solidFill>
                <a:latin typeface="Trebuchet MS"/>
              </a:rPr>
              <a:t>XLarge</a:t>
            </a:r>
            <a:r>
              <a:rPr lang="en-US" sz="1400" dirty="0">
                <a:solidFill>
                  <a:srgbClr val="666666"/>
                </a:solidFill>
                <a:latin typeface="Trebuchet MS"/>
              </a:rPr>
              <a:t> variants</a:t>
            </a:r>
          </a:p>
          <a:p>
            <a:pPr marL="347980" indent="-335280">
              <a:buFont typeface="Arial"/>
              <a:buChar char="●"/>
              <a:tabLst>
                <a:tab pos="347980" algn="l"/>
              </a:tabLst>
            </a:pPr>
            <a:endParaRPr lang="en-US" sz="1400" dirty="0">
              <a:solidFill>
                <a:srgbClr val="666666"/>
              </a:solidFill>
              <a:latin typeface="Trebuchet MS"/>
            </a:endParaRPr>
          </a:p>
          <a:p>
            <a:pPr marL="347980" indent="-335280">
              <a:buFont typeface="Arial"/>
              <a:buChar char="●"/>
              <a:tabLst>
                <a:tab pos="347980" algn="l"/>
              </a:tabLst>
            </a:pPr>
            <a:r>
              <a:rPr lang="en-US" sz="1400" dirty="0">
                <a:solidFill>
                  <a:srgbClr val="666666"/>
                </a:solidFill>
                <a:latin typeface="Trebuchet MS"/>
              </a:rPr>
              <a:t>YOLOv8 </a:t>
            </a:r>
            <a:r>
              <a:rPr lang="en-US" sz="1400" dirty="0" err="1">
                <a:solidFill>
                  <a:srgbClr val="666666"/>
                </a:solidFill>
                <a:latin typeface="Trebuchet MS"/>
              </a:rPr>
              <a:t>XLarge</a:t>
            </a:r>
            <a:r>
              <a:rPr lang="en-US" sz="1400" dirty="0">
                <a:solidFill>
                  <a:srgbClr val="666666"/>
                </a:solidFill>
                <a:latin typeface="Trebuchet MS"/>
              </a:rPr>
              <a:t>: </a:t>
            </a:r>
            <a:r>
              <a:rPr lang="en-US" sz="1400" b="1" u="sng" dirty="0">
                <a:solidFill>
                  <a:srgbClr val="666666"/>
                </a:solidFill>
                <a:latin typeface="Trebuchet MS"/>
              </a:rPr>
              <a:t>Precision 0.71</a:t>
            </a:r>
            <a:r>
              <a:rPr lang="en-US" sz="1400" dirty="0">
                <a:solidFill>
                  <a:srgbClr val="666666"/>
                </a:solidFill>
                <a:latin typeface="Trebuchet MS"/>
              </a:rPr>
              <a:t>, </a:t>
            </a:r>
            <a:r>
              <a:rPr lang="en-US" sz="1400" b="1" u="sng" dirty="0" err="1">
                <a:solidFill>
                  <a:srgbClr val="666666"/>
                </a:solidFill>
                <a:latin typeface="Trebuchet MS"/>
              </a:rPr>
              <a:t>mAP</a:t>
            </a:r>
            <a:r>
              <a:rPr lang="en-US" sz="1400" b="1" u="sng" dirty="0">
                <a:solidFill>
                  <a:srgbClr val="666666"/>
                </a:solidFill>
                <a:latin typeface="Trebuchet MS"/>
              </a:rPr>
              <a:t> 30.8%</a:t>
            </a:r>
          </a:p>
          <a:p>
            <a:pPr marL="347980" indent="-335280">
              <a:buFont typeface="Arial"/>
              <a:buChar char="●"/>
              <a:tabLst>
                <a:tab pos="347980" algn="l"/>
              </a:tabLst>
            </a:pPr>
            <a:endParaRPr lang="en-US" sz="1400" dirty="0">
              <a:solidFill>
                <a:srgbClr val="666666"/>
              </a:solidFill>
              <a:latin typeface="Trebuchet MS"/>
            </a:endParaRPr>
          </a:p>
          <a:p>
            <a:pPr marL="347980" indent="-335280">
              <a:buFont typeface="Arial"/>
              <a:buChar char="●"/>
              <a:tabLst>
                <a:tab pos="347980" algn="l"/>
              </a:tabLst>
            </a:pPr>
            <a:r>
              <a:rPr lang="en-US" sz="1400" dirty="0">
                <a:solidFill>
                  <a:srgbClr val="666666"/>
                </a:solidFill>
                <a:latin typeface="Trebuchet MS"/>
              </a:rPr>
              <a:t>YOLOv8 Nano: </a:t>
            </a:r>
            <a:r>
              <a:rPr lang="en-US" sz="1400" b="1" u="sng" dirty="0">
                <a:solidFill>
                  <a:srgbClr val="666666"/>
                </a:solidFill>
                <a:latin typeface="Trebuchet MS"/>
              </a:rPr>
              <a:t>Precision 0.67</a:t>
            </a:r>
            <a:r>
              <a:rPr lang="en-US" sz="1400" dirty="0">
                <a:solidFill>
                  <a:srgbClr val="666666"/>
                </a:solidFill>
                <a:latin typeface="Trebuchet MS"/>
              </a:rPr>
              <a:t>, </a:t>
            </a:r>
            <a:r>
              <a:rPr lang="en-US" sz="1400" b="1" u="sng" dirty="0" err="1">
                <a:solidFill>
                  <a:srgbClr val="666666"/>
                </a:solidFill>
                <a:latin typeface="Trebuchet MS"/>
              </a:rPr>
              <a:t>mAP</a:t>
            </a:r>
            <a:r>
              <a:rPr lang="en-US" sz="1400" b="1" u="sng" dirty="0">
                <a:solidFill>
                  <a:srgbClr val="666666"/>
                </a:solidFill>
                <a:latin typeface="Trebuchet MS"/>
              </a:rPr>
              <a:t> 24.7%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797490-3015-F4D5-582A-9603B64448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413" y="2819614"/>
            <a:ext cx="2739422" cy="2286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3341A56-AD40-DD97-D450-6EF8577C36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4897" y="2819614"/>
            <a:ext cx="2657158" cy="2286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3F9A6F2-7CAB-99C2-E60A-5819636FF7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3185" y="2819614"/>
            <a:ext cx="2801906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6330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204" dirty="0"/>
              <a:t>Comparison</a:t>
            </a:r>
          </a:p>
        </p:txBody>
      </p:sp>
      <p:pic>
        <p:nvPicPr>
          <p:cNvPr id="9" name="Picture 8" descr="A car on the road&#10;&#10;Description automatically generated">
            <a:extLst>
              <a:ext uri="{FF2B5EF4-FFF2-40B4-BE49-F238E27FC236}">
                <a16:creationId xmlns:a16="http://schemas.microsoft.com/office/drawing/2014/main" id="{EAD22E4F-1844-0CB9-E755-C57ABC612C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800" y="1352550"/>
            <a:ext cx="6502400" cy="36576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2D6D29B-0194-A8E1-83FB-441ED7ACBF44}"/>
              </a:ext>
            </a:extLst>
          </p:cNvPr>
          <p:cNvSpPr txBox="1"/>
          <p:nvPr/>
        </p:nvSpPr>
        <p:spPr>
          <a:xfrm>
            <a:off x="339715" y="1352550"/>
            <a:ext cx="9810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666666"/>
                </a:solidFill>
                <a:latin typeface="Trebuchet MS"/>
              </a:rPr>
              <a:t>Nano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22487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204" dirty="0"/>
              <a:t>Comparison</a:t>
            </a:r>
          </a:p>
        </p:txBody>
      </p:sp>
      <p:pic>
        <p:nvPicPr>
          <p:cNvPr id="3" name="Picture 2" descr="A car on the road&#10;&#10;Description automatically generated">
            <a:extLst>
              <a:ext uri="{FF2B5EF4-FFF2-40B4-BE49-F238E27FC236}">
                <a16:creationId xmlns:a16="http://schemas.microsoft.com/office/drawing/2014/main" id="{F7029DD6-28C7-16E9-1A94-938266C323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800" y="1352550"/>
            <a:ext cx="6502400" cy="36576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CF7D872-9621-400B-058E-3AE84FF1C715}"/>
              </a:ext>
            </a:extLst>
          </p:cNvPr>
          <p:cNvSpPr txBox="1"/>
          <p:nvPr/>
        </p:nvSpPr>
        <p:spPr>
          <a:xfrm>
            <a:off x="339715" y="1352550"/>
            <a:ext cx="9810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666666"/>
                </a:solidFill>
                <a:latin typeface="Trebuchet MS"/>
              </a:rPr>
              <a:t>XLarge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8260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204" dirty="0"/>
              <a:t>Comparison</a:t>
            </a:r>
          </a:p>
        </p:txBody>
      </p:sp>
      <p:pic>
        <p:nvPicPr>
          <p:cNvPr id="4" name="Picture 3" descr="A view from the car window of a car driving down a street&#10;&#10;Description automatically generated">
            <a:extLst>
              <a:ext uri="{FF2B5EF4-FFF2-40B4-BE49-F238E27FC236}">
                <a16:creationId xmlns:a16="http://schemas.microsoft.com/office/drawing/2014/main" id="{9B431DF9-C56B-9765-52B4-420CFD7990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800" y="1352550"/>
            <a:ext cx="6502400" cy="36576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4DBC861-85FB-91F1-1866-65ABD97A46C5}"/>
              </a:ext>
            </a:extLst>
          </p:cNvPr>
          <p:cNvSpPr txBox="1"/>
          <p:nvPr/>
        </p:nvSpPr>
        <p:spPr>
          <a:xfrm>
            <a:off x="339715" y="1352550"/>
            <a:ext cx="9810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666666"/>
                </a:solidFill>
                <a:latin typeface="Trebuchet MS"/>
              </a:rPr>
              <a:t>Nano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17597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204" dirty="0"/>
              <a:t>Comparison</a:t>
            </a:r>
          </a:p>
        </p:txBody>
      </p:sp>
      <p:pic>
        <p:nvPicPr>
          <p:cNvPr id="4" name="Picture 3" descr="A view from the car window of a car driving down a street&#10;&#10;Description automatically generated">
            <a:extLst>
              <a:ext uri="{FF2B5EF4-FFF2-40B4-BE49-F238E27FC236}">
                <a16:creationId xmlns:a16="http://schemas.microsoft.com/office/drawing/2014/main" id="{F9A9D7FE-7DCE-EB10-9A5A-0A0A2BCC6A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800" y="1352550"/>
            <a:ext cx="6502400" cy="3657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4BE05D0-146F-718F-FFF1-54C51AD9F2D1}"/>
              </a:ext>
            </a:extLst>
          </p:cNvPr>
          <p:cNvSpPr txBox="1"/>
          <p:nvPr/>
        </p:nvSpPr>
        <p:spPr>
          <a:xfrm>
            <a:off x="339715" y="1352550"/>
            <a:ext cx="9810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666666"/>
                </a:solidFill>
                <a:latin typeface="Trebuchet MS"/>
              </a:rPr>
              <a:t>XLarge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74903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204" dirty="0"/>
              <a:t>Comparison</a:t>
            </a:r>
          </a:p>
        </p:txBody>
      </p:sp>
      <p:pic>
        <p:nvPicPr>
          <p:cNvPr id="4" name="Picture 3" descr="A view from the car of a street&#10;&#10;Description automatically generated">
            <a:extLst>
              <a:ext uri="{FF2B5EF4-FFF2-40B4-BE49-F238E27FC236}">
                <a16:creationId xmlns:a16="http://schemas.microsoft.com/office/drawing/2014/main" id="{0FB00ED8-F76A-B5BF-67B5-61DF8EFE65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800" y="1352550"/>
            <a:ext cx="6502400" cy="36576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A77A1CA-3025-E2B8-D960-65A640A3C54D}"/>
              </a:ext>
            </a:extLst>
          </p:cNvPr>
          <p:cNvSpPr txBox="1"/>
          <p:nvPr/>
        </p:nvSpPr>
        <p:spPr>
          <a:xfrm>
            <a:off x="339715" y="1352550"/>
            <a:ext cx="9810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666666"/>
                </a:solidFill>
                <a:latin typeface="Trebuchet MS"/>
              </a:rPr>
              <a:t>Nano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73272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4572000" cy="5143500"/>
          </a:xfrm>
          <a:custGeom>
            <a:avLst/>
            <a:gdLst/>
            <a:ahLst/>
            <a:cxnLst/>
            <a:rect l="l" t="t" r="r" b="b"/>
            <a:pathLst>
              <a:path w="4572000" h="5143500">
                <a:moveTo>
                  <a:pt x="4571999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4571999" y="0"/>
                </a:lnTo>
                <a:lnTo>
                  <a:pt x="4571999" y="5143499"/>
                </a:lnTo>
                <a:close/>
              </a:path>
            </a:pathLst>
          </a:custGeom>
          <a:solidFill>
            <a:srgbClr val="3138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>
              <a:lnSpc>
                <a:spcPct val="100000"/>
              </a:lnSpc>
              <a:spcBef>
                <a:spcPts val="100"/>
              </a:spcBef>
            </a:pPr>
            <a:r>
              <a:rPr spc="175" dirty="0"/>
              <a:t>Outline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080958" y="994065"/>
            <a:ext cx="2691130" cy="2867452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340360" indent="-327660">
              <a:lnSpc>
                <a:spcPct val="100000"/>
              </a:lnSpc>
              <a:spcBef>
                <a:spcPts val="340"/>
              </a:spcBef>
              <a:buClr>
                <a:srgbClr val="666666"/>
              </a:buClr>
              <a:buFont typeface="Arial"/>
              <a:buChar char="●"/>
              <a:tabLst>
                <a:tab pos="340360" algn="l"/>
              </a:tabLst>
            </a:pPr>
            <a:r>
              <a:rPr lang="en-US" sz="1300" b="1" spc="-40" dirty="0">
                <a:solidFill>
                  <a:srgbClr val="063763"/>
                </a:solidFill>
                <a:latin typeface="Trebuchet MS"/>
                <a:cs typeface="Trebuchet MS"/>
              </a:rPr>
              <a:t>Problem Definition</a:t>
            </a:r>
          </a:p>
          <a:p>
            <a:pPr marL="12700">
              <a:lnSpc>
                <a:spcPct val="100000"/>
              </a:lnSpc>
              <a:spcBef>
                <a:spcPts val="340"/>
              </a:spcBef>
              <a:buClr>
                <a:srgbClr val="666666"/>
              </a:buClr>
              <a:tabLst>
                <a:tab pos="340360" algn="l"/>
              </a:tabLst>
            </a:pPr>
            <a:endParaRPr lang="en-US" sz="1300" b="1" spc="-40" dirty="0">
              <a:solidFill>
                <a:srgbClr val="063763"/>
              </a:solidFill>
              <a:latin typeface="Trebuchet MS"/>
              <a:cs typeface="Trebuchet MS"/>
            </a:endParaRPr>
          </a:p>
          <a:p>
            <a:pPr marL="340360" indent="-327660">
              <a:lnSpc>
                <a:spcPct val="100000"/>
              </a:lnSpc>
              <a:spcBef>
                <a:spcPts val="340"/>
              </a:spcBef>
              <a:buClr>
                <a:srgbClr val="666666"/>
              </a:buClr>
              <a:buFont typeface="Arial"/>
              <a:buChar char="●"/>
              <a:tabLst>
                <a:tab pos="340360" algn="l"/>
              </a:tabLst>
            </a:pPr>
            <a:r>
              <a:rPr lang="en-US" sz="1300" b="1" spc="-40" dirty="0">
                <a:solidFill>
                  <a:srgbClr val="063763"/>
                </a:solidFill>
                <a:latin typeface="Trebuchet MS"/>
                <a:cs typeface="Trebuchet MS"/>
              </a:rPr>
              <a:t>Dataset and Experimental Setup</a:t>
            </a:r>
          </a:p>
          <a:p>
            <a:pPr marL="12700">
              <a:lnSpc>
                <a:spcPct val="100000"/>
              </a:lnSpc>
              <a:spcBef>
                <a:spcPts val="340"/>
              </a:spcBef>
              <a:buClr>
                <a:srgbClr val="666666"/>
              </a:buClr>
              <a:tabLst>
                <a:tab pos="340360" algn="l"/>
              </a:tabLst>
            </a:pPr>
            <a:endParaRPr lang="en-US" sz="1300" b="1" spc="-40" dirty="0">
              <a:solidFill>
                <a:srgbClr val="063763"/>
              </a:solidFill>
              <a:latin typeface="Trebuchet MS"/>
              <a:cs typeface="Trebuchet MS"/>
            </a:endParaRPr>
          </a:p>
          <a:p>
            <a:pPr marL="340360" indent="-327660">
              <a:lnSpc>
                <a:spcPct val="100000"/>
              </a:lnSpc>
              <a:spcBef>
                <a:spcPts val="340"/>
              </a:spcBef>
              <a:buClr>
                <a:srgbClr val="666666"/>
              </a:buClr>
              <a:buFont typeface="Arial"/>
              <a:buChar char="●"/>
              <a:tabLst>
                <a:tab pos="340360" algn="l"/>
              </a:tabLst>
            </a:pPr>
            <a:r>
              <a:rPr lang="en-US" sz="1300" b="1" spc="-40" dirty="0">
                <a:solidFill>
                  <a:srgbClr val="063763"/>
                </a:solidFill>
                <a:latin typeface="Trebuchet MS"/>
                <a:cs typeface="Trebuchet MS"/>
              </a:rPr>
              <a:t>YOLO  Model Architecture</a:t>
            </a:r>
          </a:p>
          <a:p>
            <a:pPr marL="340360" indent="-327660">
              <a:lnSpc>
                <a:spcPct val="100000"/>
              </a:lnSpc>
              <a:spcBef>
                <a:spcPts val="340"/>
              </a:spcBef>
              <a:buClr>
                <a:srgbClr val="666666"/>
              </a:buClr>
              <a:buFont typeface="Arial"/>
              <a:buChar char="●"/>
              <a:tabLst>
                <a:tab pos="340360" algn="l"/>
              </a:tabLst>
            </a:pPr>
            <a:endParaRPr lang="en-US" sz="1300" b="1" spc="-40" dirty="0">
              <a:solidFill>
                <a:srgbClr val="063763"/>
              </a:solidFill>
              <a:latin typeface="Trebuchet MS"/>
              <a:cs typeface="Trebuchet MS"/>
            </a:endParaRPr>
          </a:p>
          <a:p>
            <a:pPr marL="340360" indent="-327660">
              <a:spcBef>
                <a:spcPts val="340"/>
              </a:spcBef>
              <a:buClr>
                <a:srgbClr val="666666"/>
              </a:buClr>
              <a:buFont typeface="Arial"/>
              <a:buChar char="●"/>
              <a:tabLst>
                <a:tab pos="340360" algn="l"/>
              </a:tabLst>
            </a:pPr>
            <a:r>
              <a:rPr lang="en-US" sz="1300" b="1" spc="-40" dirty="0">
                <a:solidFill>
                  <a:srgbClr val="063763"/>
                </a:solidFill>
                <a:latin typeface="Trebuchet MS"/>
              </a:rPr>
              <a:t>Results and Comparison</a:t>
            </a:r>
          </a:p>
          <a:p>
            <a:pPr marL="12700">
              <a:lnSpc>
                <a:spcPct val="100000"/>
              </a:lnSpc>
              <a:spcBef>
                <a:spcPts val="340"/>
              </a:spcBef>
              <a:buClr>
                <a:srgbClr val="666666"/>
              </a:buClr>
              <a:tabLst>
                <a:tab pos="340360" algn="l"/>
              </a:tabLst>
            </a:pPr>
            <a:endParaRPr lang="en-US" sz="1300" b="1" spc="-40" dirty="0">
              <a:solidFill>
                <a:srgbClr val="063763"/>
              </a:solidFill>
              <a:latin typeface="Trebuchet MS"/>
              <a:cs typeface="Trebuchet MS"/>
            </a:endParaRPr>
          </a:p>
          <a:p>
            <a:pPr marL="340360" indent="-327660">
              <a:lnSpc>
                <a:spcPct val="100000"/>
              </a:lnSpc>
              <a:spcBef>
                <a:spcPts val="340"/>
              </a:spcBef>
              <a:buClr>
                <a:srgbClr val="666666"/>
              </a:buClr>
              <a:buFont typeface="Arial"/>
              <a:buChar char="●"/>
              <a:tabLst>
                <a:tab pos="340360" algn="l"/>
              </a:tabLst>
            </a:pPr>
            <a:r>
              <a:rPr lang="en-US" sz="1300" b="1" spc="-40" dirty="0">
                <a:solidFill>
                  <a:srgbClr val="063763"/>
                </a:solidFill>
                <a:latin typeface="Trebuchet MS"/>
                <a:cs typeface="Trebuchet MS"/>
              </a:rPr>
              <a:t>Future Work</a:t>
            </a:r>
          </a:p>
          <a:p>
            <a:pPr marL="12700">
              <a:spcBef>
                <a:spcPts val="340"/>
              </a:spcBef>
              <a:buClr>
                <a:srgbClr val="666666"/>
              </a:buClr>
              <a:tabLst>
                <a:tab pos="340360" algn="l"/>
              </a:tabLst>
            </a:pPr>
            <a:endParaRPr lang="en-US" sz="1300" b="1" spc="-10" dirty="0">
              <a:solidFill>
                <a:srgbClr val="CCCCCC"/>
              </a:solidFill>
              <a:latin typeface="Trebuchet MS"/>
            </a:endParaRPr>
          </a:p>
          <a:p>
            <a:pPr marL="340360" indent="-327660">
              <a:spcBef>
                <a:spcPts val="340"/>
              </a:spcBef>
              <a:buClr>
                <a:srgbClr val="666666"/>
              </a:buClr>
              <a:buFont typeface="Arial"/>
              <a:buChar char="●"/>
              <a:tabLst>
                <a:tab pos="340360" algn="l"/>
              </a:tabLst>
            </a:pPr>
            <a:r>
              <a:rPr lang="en-US" sz="1300" b="1" spc="-40" dirty="0">
                <a:solidFill>
                  <a:srgbClr val="063763"/>
                </a:solidFill>
                <a:latin typeface="Trebuchet MS"/>
              </a:rPr>
              <a:t>References</a:t>
            </a:r>
          </a:p>
          <a:p>
            <a:pPr marL="340360" indent="-327660">
              <a:lnSpc>
                <a:spcPct val="100000"/>
              </a:lnSpc>
              <a:spcBef>
                <a:spcPts val="340"/>
              </a:spcBef>
              <a:buClr>
                <a:srgbClr val="666666"/>
              </a:buClr>
              <a:buFont typeface="Arial"/>
              <a:buChar char="●"/>
              <a:tabLst>
                <a:tab pos="340360" algn="l"/>
              </a:tabLst>
            </a:pPr>
            <a:endParaRPr lang="en-US" sz="1300" b="1" spc="-40" dirty="0">
              <a:solidFill>
                <a:srgbClr val="063763"/>
              </a:solidFill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204" dirty="0"/>
              <a:t>Comparison</a:t>
            </a:r>
          </a:p>
        </p:txBody>
      </p:sp>
      <p:pic>
        <p:nvPicPr>
          <p:cNvPr id="3" name="Picture 2" descr="A view from the car of a street&#10;&#10;Description automatically generated">
            <a:extLst>
              <a:ext uri="{FF2B5EF4-FFF2-40B4-BE49-F238E27FC236}">
                <a16:creationId xmlns:a16="http://schemas.microsoft.com/office/drawing/2014/main" id="{FFAAB168-049F-8FC4-A728-F9F28C60A2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800" y="1352550"/>
            <a:ext cx="6502400" cy="3657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DC7FC5F-317B-D14B-9E1D-5A60FC484F6E}"/>
              </a:ext>
            </a:extLst>
          </p:cNvPr>
          <p:cNvSpPr txBox="1"/>
          <p:nvPr/>
        </p:nvSpPr>
        <p:spPr>
          <a:xfrm>
            <a:off x="339715" y="1352550"/>
            <a:ext cx="9810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666666"/>
                </a:solidFill>
                <a:latin typeface="Trebuchet MS"/>
              </a:rPr>
              <a:t>XLarge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84026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4572000" cy="5143500"/>
          </a:xfrm>
          <a:custGeom>
            <a:avLst/>
            <a:gdLst/>
            <a:ahLst/>
            <a:cxnLst/>
            <a:rect l="l" t="t" r="r" b="b"/>
            <a:pathLst>
              <a:path w="4572000" h="5143500">
                <a:moveTo>
                  <a:pt x="4571999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4571999" y="0"/>
                </a:lnTo>
                <a:lnTo>
                  <a:pt x="4571999" y="5143499"/>
                </a:lnTo>
                <a:close/>
              </a:path>
            </a:pathLst>
          </a:custGeom>
          <a:solidFill>
            <a:srgbClr val="3138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>
              <a:lnSpc>
                <a:spcPct val="100000"/>
              </a:lnSpc>
              <a:spcBef>
                <a:spcPts val="100"/>
              </a:spcBef>
            </a:pPr>
            <a:r>
              <a:rPr spc="175" dirty="0"/>
              <a:t>Outline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080958" y="994065"/>
            <a:ext cx="3224842" cy="2867452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340360" indent="-327660">
              <a:lnSpc>
                <a:spcPct val="100000"/>
              </a:lnSpc>
              <a:spcBef>
                <a:spcPts val="340"/>
              </a:spcBef>
              <a:buClr>
                <a:srgbClr val="666666"/>
              </a:buClr>
              <a:buFont typeface="Arial"/>
              <a:buChar char="●"/>
              <a:tabLst>
                <a:tab pos="340360" algn="l"/>
              </a:tabLst>
            </a:pPr>
            <a:r>
              <a:rPr lang="en-US" sz="1300" b="1" spc="-10" dirty="0">
                <a:solidFill>
                  <a:srgbClr val="CCCCCC"/>
                </a:solidFill>
                <a:latin typeface="Trebuchet MS"/>
              </a:rPr>
              <a:t>Problem Definition</a:t>
            </a:r>
          </a:p>
          <a:p>
            <a:pPr marL="340360" indent="-327660">
              <a:lnSpc>
                <a:spcPct val="100000"/>
              </a:lnSpc>
              <a:spcBef>
                <a:spcPts val="340"/>
              </a:spcBef>
              <a:buClr>
                <a:srgbClr val="666666"/>
              </a:buClr>
              <a:buFont typeface="Arial"/>
              <a:buChar char="●"/>
              <a:tabLst>
                <a:tab pos="340360" algn="l"/>
              </a:tabLst>
            </a:pPr>
            <a:endParaRPr lang="en-US" sz="1300" b="1" spc="-10" dirty="0">
              <a:solidFill>
                <a:srgbClr val="CCCCCC"/>
              </a:solidFill>
              <a:latin typeface="Trebuchet MS"/>
            </a:endParaRPr>
          </a:p>
          <a:p>
            <a:pPr marL="340360" indent="-327660">
              <a:spcBef>
                <a:spcPts val="340"/>
              </a:spcBef>
              <a:buClr>
                <a:srgbClr val="666666"/>
              </a:buClr>
              <a:buFont typeface="Arial"/>
              <a:buChar char="●"/>
              <a:tabLst>
                <a:tab pos="340360" algn="l"/>
              </a:tabLst>
            </a:pPr>
            <a:r>
              <a:rPr lang="en-US" sz="1300" b="1" spc="-10" dirty="0">
                <a:solidFill>
                  <a:srgbClr val="CCCCCC"/>
                </a:solidFill>
                <a:latin typeface="Trebuchet MS"/>
              </a:rPr>
              <a:t>Dataset and Experimental Setup</a:t>
            </a:r>
          </a:p>
          <a:p>
            <a:pPr marL="340360" indent="-327660">
              <a:spcBef>
                <a:spcPts val="340"/>
              </a:spcBef>
              <a:buClr>
                <a:srgbClr val="666666"/>
              </a:buClr>
              <a:buFont typeface="Arial"/>
              <a:buChar char="●"/>
              <a:tabLst>
                <a:tab pos="340360" algn="l"/>
              </a:tabLst>
            </a:pPr>
            <a:endParaRPr lang="en-US" sz="1300" b="1" spc="-10" dirty="0">
              <a:solidFill>
                <a:srgbClr val="CCCCCC"/>
              </a:solidFill>
              <a:latin typeface="Trebuchet MS"/>
            </a:endParaRPr>
          </a:p>
          <a:p>
            <a:pPr marL="340360" indent="-327660">
              <a:spcBef>
                <a:spcPts val="340"/>
              </a:spcBef>
              <a:buClr>
                <a:srgbClr val="666666"/>
              </a:buClr>
              <a:buFont typeface="Arial"/>
              <a:buChar char="●"/>
              <a:tabLst>
                <a:tab pos="340360" algn="l"/>
              </a:tabLst>
            </a:pPr>
            <a:r>
              <a:rPr lang="en-US" sz="1300" b="1" spc="-10" dirty="0">
                <a:solidFill>
                  <a:srgbClr val="CCCCCC"/>
                </a:solidFill>
                <a:latin typeface="Trebuchet MS"/>
              </a:rPr>
              <a:t>YOLO Model Architecture</a:t>
            </a:r>
          </a:p>
          <a:p>
            <a:pPr marL="340360" indent="-327660">
              <a:spcBef>
                <a:spcPts val="340"/>
              </a:spcBef>
              <a:buClr>
                <a:srgbClr val="666666"/>
              </a:buClr>
              <a:buFont typeface="Arial"/>
              <a:buChar char="●"/>
              <a:tabLst>
                <a:tab pos="340360" algn="l"/>
              </a:tabLst>
            </a:pPr>
            <a:endParaRPr lang="en-US" sz="1300" b="1" spc="-10" dirty="0">
              <a:solidFill>
                <a:srgbClr val="CCCCCC"/>
              </a:solidFill>
              <a:latin typeface="Trebuchet MS"/>
            </a:endParaRPr>
          </a:p>
          <a:p>
            <a:pPr marL="340360" indent="-327660">
              <a:spcBef>
                <a:spcPts val="340"/>
              </a:spcBef>
              <a:buClr>
                <a:srgbClr val="666666"/>
              </a:buClr>
              <a:buFont typeface="Arial"/>
              <a:buChar char="●"/>
              <a:tabLst>
                <a:tab pos="340360" algn="l"/>
              </a:tabLst>
            </a:pPr>
            <a:r>
              <a:rPr lang="en-US" sz="1300" b="1" spc="-10" dirty="0">
                <a:solidFill>
                  <a:srgbClr val="CCCCCC"/>
                </a:solidFill>
                <a:latin typeface="Trebuchet MS"/>
              </a:rPr>
              <a:t>Results and Comparison</a:t>
            </a:r>
          </a:p>
          <a:p>
            <a:pPr marL="340360" indent="-327660">
              <a:spcBef>
                <a:spcPts val="340"/>
              </a:spcBef>
              <a:buClr>
                <a:srgbClr val="666666"/>
              </a:buClr>
              <a:buFont typeface="Arial"/>
              <a:buChar char="●"/>
              <a:tabLst>
                <a:tab pos="340360" algn="l"/>
              </a:tabLst>
            </a:pPr>
            <a:endParaRPr lang="en-US" sz="1300" b="1" spc="-10" dirty="0">
              <a:solidFill>
                <a:srgbClr val="CCCCCC"/>
              </a:solidFill>
              <a:latin typeface="Trebuchet MS"/>
            </a:endParaRPr>
          </a:p>
          <a:p>
            <a:pPr marL="340360" indent="-327660">
              <a:spcBef>
                <a:spcPts val="340"/>
              </a:spcBef>
              <a:buClr>
                <a:srgbClr val="666666"/>
              </a:buClr>
              <a:buFont typeface="Arial"/>
              <a:buChar char="●"/>
              <a:tabLst>
                <a:tab pos="340360" algn="l"/>
              </a:tabLst>
            </a:pPr>
            <a:r>
              <a:rPr lang="en-US" sz="1300" b="1" spc="-40" dirty="0">
                <a:solidFill>
                  <a:srgbClr val="063763"/>
                </a:solidFill>
                <a:latin typeface="Trebuchet MS"/>
              </a:rPr>
              <a:t>Future Work</a:t>
            </a:r>
          </a:p>
          <a:p>
            <a:pPr marL="12700">
              <a:spcBef>
                <a:spcPts val="340"/>
              </a:spcBef>
              <a:buClr>
                <a:srgbClr val="666666"/>
              </a:buClr>
              <a:tabLst>
                <a:tab pos="340360" algn="l"/>
              </a:tabLst>
            </a:pPr>
            <a:endParaRPr lang="en-US" sz="1300" b="1" spc="-10" dirty="0">
              <a:solidFill>
                <a:srgbClr val="CCCCCC"/>
              </a:solidFill>
              <a:latin typeface="Trebuchet MS"/>
            </a:endParaRPr>
          </a:p>
          <a:p>
            <a:pPr marL="340360" indent="-327660">
              <a:spcBef>
                <a:spcPts val="340"/>
              </a:spcBef>
              <a:buClr>
                <a:srgbClr val="666666"/>
              </a:buClr>
              <a:buFont typeface="Arial"/>
              <a:buChar char="●"/>
              <a:tabLst>
                <a:tab pos="340360" algn="l"/>
              </a:tabLst>
            </a:pPr>
            <a:r>
              <a:rPr lang="en-US" sz="1300" b="1" spc="-10" dirty="0">
                <a:solidFill>
                  <a:srgbClr val="CCCCCC"/>
                </a:solidFill>
                <a:latin typeface="Trebuchet MS"/>
              </a:rPr>
              <a:t>References</a:t>
            </a:r>
          </a:p>
          <a:p>
            <a:pPr marL="340360" indent="-327660">
              <a:lnSpc>
                <a:spcPct val="100000"/>
              </a:lnSpc>
              <a:spcBef>
                <a:spcPts val="340"/>
              </a:spcBef>
              <a:buClr>
                <a:srgbClr val="666666"/>
              </a:buClr>
              <a:buFont typeface="Arial"/>
              <a:buChar char="●"/>
              <a:tabLst>
                <a:tab pos="340360" algn="l"/>
              </a:tabLst>
            </a:pPr>
            <a:endParaRPr lang="en-US" sz="1300" b="1" spc="-40" dirty="0">
              <a:solidFill>
                <a:srgbClr val="063763"/>
              </a:solidFill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9013267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dirty="0"/>
              <a:t>Future Work</a:t>
            </a:r>
            <a:endParaRPr lang="en-US" spc="204" dirty="0"/>
          </a:p>
        </p:txBody>
      </p:sp>
      <p:sp>
        <p:nvSpPr>
          <p:cNvPr id="3" name="object 3"/>
          <p:cNvSpPr txBox="1"/>
          <p:nvPr/>
        </p:nvSpPr>
        <p:spPr>
          <a:xfrm>
            <a:off x="505993" y="1571612"/>
            <a:ext cx="6748145" cy="238270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tabLst>
                <a:tab pos="347980" algn="l"/>
              </a:tabLst>
            </a:pPr>
            <a:endParaRPr lang="en-US" sz="1400" dirty="0">
              <a:solidFill>
                <a:srgbClr val="666666"/>
              </a:solidFill>
              <a:latin typeface="Trebuchet MS"/>
            </a:endParaRPr>
          </a:p>
          <a:p>
            <a:pPr marL="347980" indent="-335280">
              <a:buFont typeface="Arial"/>
              <a:buChar char="●"/>
              <a:tabLst>
                <a:tab pos="347980" algn="l"/>
              </a:tabLst>
            </a:pPr>
            <a:r>
              <a:rPr lang="en-US" sz="1400" dirty="0">
                <a:solidFill>
                  <a:srgbClr val="666666"/>
                </a:solidFill>
                <a:latin typeface="Trebuchet MS"/>
              </a:rPr>
              <a:t>Upgrade hardware by increasing the efficiency and memory of GPU </a:t>
            </a:r>
          </a:p>
          <a:p>
            <a:pPr marL="347980" indent="-335280">
              <a:buFont typeface="Arial"/>
              <a:buChar char="●"/>
              <a:tabLst>
                <a:tab pos="347980" algn="l"/>
              </a:tabLst>
            </a:pPr>
            <a:endParaRPr lang="en-US" sz="1400" dirty="0">
              <a:solidFill>
                <a:srgbClr val="666666"/>
              </a:solidFill>
              <a:latin typeface="Trebuchet MS"/>
            </a:endParaRPr>
          </a:p>
          <a:p>
            <a:pPr marL="347980" indent="-335280">
              <a:buFont typeface="Arial"/>
              <a:buChar char="●"/>
              <a:tabLst>
                <a:tab pos="347980" algn="l"/>
              </a:tabLst>
            </a:pPr>
            <a:r>
              <a:rPr lang="en-US" sz="1400" dirty="0">
                <a:solidFill>
                  <a:srgbClr val="666666"/>
                </a:solidFill>
                <a:latin typeface="Trebuchet MS"/>
              </a:rPr>
              <a:t>Achieve real-time segmentation </a:t>
            </a:r>
          </a:p>
          <a:p>
            <a:pPr marL="347980" indent="-335280">
              <a:buFont typeface="Arial"/>
              <a:buChar char="●"/>
              <a:tabLst>
                <a:tab pos="347980" algn="l"/>
              </a:tabLst>
            </a:pPr>
            <a:endParaRPr lang="en-US" sz="1400" dirty="0">
              <a:solidFill>
                <a:srgbClr val="666666"/>
              </a:solidFill>
              <a:latin typeface="Trebuchet MS"/>
            </a:endParaRPr>
          </a:p>
          <a:p>
            <a:pPr marL="347980" indent="-335280">
              <a:buFont typeface="Arial"/>
              <a:buChar char="●"/>
              <a:tabLst>
                <a:tab pos="347980" algn="l"/>
              </a:tabLst>
            </a:pPr>
            <a:r>
              <a:rPr lang="en-US" sz="1400" dirty="0">
                <a:solidFill>
                  <a:srgbClr val="666666"/>
                </a:solidFill>
                <a:latin typeface="Trebuchet MS"/>
              </a:rPr>
              <a:t>Tune parameters to find the best performance </a:t>
            </a:r>
          </a:p>
          <a:p>
            <a:pPr marL="347980" indent="-335280">
              <a:buFont typeface="Arial"/>
              <a:buChar char="●"/>
              <a:tabLst>
                <a:tab pos="347980" algn="l"/>
              </a:tabLst>
            </a:pPr>
            <a:endParaRPr lang="en-US" sz="1400" dirty="0">
              <a:solidFill>
                <a:srgbClr val="666666"/>
              </a:solidFill>
              <a:latin typeface="Trebuchet MS"/>
            </a:endParaRPr>
          </a:p>
          <a:p>
            <a:pPr marL="347980" indent="-335280">
              <a:buFont typeface="Arial"/>
              <a:buChar char="●"/>
              <a:tabLst>
                <a:tab pos="347980" algn="l"/>
              </a:tabLst>
            </a:pPr>
            <a:r>
              <a:rPr lang="en-US" sz="1400" dirty="0">
                <a:solidFill>
                  <a:srgbClr val="666666"/>
                </a:solidFill>
                <a:latin typeface="Trebuchet MS"/>
              </a:rPr>
              <a:t>Try more classes or use a different dataset </a:t>
            </a:r>
          </a:p>
          <a:p>
            <a:pPr marL="347980" indent="-335280">
              <a:buFont typeface="Arial"/>
              <a:buChar char="●"/>
              <a:tabLst>
                <a:tab pos="347980" algn="l"/>
              </a:tabLst>
            </a:pPr>
            <a:endParaRPr lang="en-US" sz="1400" dirty="0">
              <a:solidFill>
                <a:srgbClr val="666666"/>
              </a:solidFill>
              <a:latin typeface="Trebuchet MS"/>
            </a:endParaRPr>
          </a:p>
          <a:p>
            <a:pPr marL="347980" indent="-335280">
              <a:buFont typeface="Arial"/>
              <a:buChar char="●"/>
              <a:tabLst>
                <a:tab pos="347980" algn="l"/>
              </a:tabLst>
            </a:pPr>
            <a:r>
              <a:rPr lang="en-US" sz="1400" dirty="0">
                <a:solidFill>
                  <a:srgbClr val="666666"/>
                </a:solidFill>
                <a:latin typeface="Trebuchet MS"/>
              </a:rPr>
              <a:t>Explore different models </a:t>
            </a:r>
          </a:p>
          <a:p>
            <a:pPr marL="12700">
              <a:tabLst>
                <a:tab pos="347980" algn="l"/>
              </a:tabLst>
            </a:pPr>
            <a:endParaRPr lang="en-US" sz="1400" dirty="0">
              <a:solidFill>
                <a:srgbClr val="666666"/>
              </a:solidFill>
              <a:latin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0701136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4572000" cy="5143500"/>
          </a:xfrm>
          <a:custGeom>
            <a:avLst/>
            <a:gdLst/>
            <a:ahLst/>
            <a:cxnLst/>
            <a:rect l="l" t="t" r="r" b="b"/>
            <a:pathLst>
              <a:path w="4572000" h="5143500">
                <a:moveTo>
                  <a:pt x="4571999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4571999" y="0"/>
                </a:lnTo>
                <a:lnTo>
                  <a:pt x="4571999" y="5143499"/>
                </a:lnTo>
                <a:close/>
              </a:path>
            </a:pathLst>
          </a:custGeom>
          <a:solidFill>
            <a:srgbClr val="3138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>
              <a:lnSpc>
                <a:spcPct val="100000"/>
              </a:lnSpc>
              <a:spcBef>
                <a:spcPts val="100"/>
              </a:spcBef>
            </a:pPr>
            <a:r>
              <a:rPr spc="175" dirty="0"/>
              <a:t>Outline</a:t>
            </a:r>
          </a:p>
        </p:txBody>
      </p:sp>
      <p:sp>
        <p:nvSpPr>
          <p:cNvPr id="4" name="object 5">
            <a:extLst>
              <a:ext uri="{FF2B5EF4-FFF2-40B4-BE49-F238E27FC236}">
                <a16:creationId xmlns:a16="http://schemas.microsoft.com/office/drawing/2014/main" id="{BCCAF584-3D12-8E7B-817C-20D81D211158}"/>
              </a:ext>
            </a:extLst>
          </p:cNvPr>
          <p:cNvSpPr txBox="1"/>
          <p:nvPr/>
        </p:nvSpPr>
        <p:spPr>
          <a:xfrm>
            <a:off x="5080958" y="994065"/>
            <a:ext cx="2996242" cy="2867452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340360" indent="-327660">
              <a:lnSpc>
                <a:spcPct val="100000"/>
              </a:lnSpc>
              <a:spcBef>
                <a:spcPts val="340"/>
              </a:spcBef>
              <a:buClr>
                <a:srgbClr val="666666"/>
              </a:buClr>
              <a:buFont typeface="Arial"/>
              <a:buChar char="●"/>
              <a:tabLst>
                <a:tab pos="340360" algn="l"/>
              </a:tabLst>
            </a:pPr>
            <a:r>
              <a:rPr lang="en-US" sz="1300" b="1" spc="-10" dirty="0">
                <a:solidFill>
                  <a:srgbClr val="CCCCCC"/>
                </a:solidFill>
                <a:latin typeface="Trebuchet MS"/>
              </a:rPr>
              <a:t>Problem Definition</a:t>
            </a:r>
          </a:p>
          <a:p>
            <a:pPr marL="340360" indent="-327660">
              <a:lnSpc>
                <a:spcPct val="100000"/>
              </a:lnSpc>
              <a:spcBef>
                <a:spcPts val="340"/>
              </a:spcBef>
              <a:buClr>
                <a:srgbClr val="666666"/>
              </a:buClr>
              <a:buFont typeface="Arial"/>
              <a:buChar char="●"/>
              <a:tabLst>
                <a:tab pos="340360" algn="l"/>
              </a:tabLst>
            </a:pPr>
            <a:endParaRPr lang="en-US" sz="1300" b="1" spc="-10" dirty="0">
              <a:solidFill>
                <a:srgbClr val="CCCCCC"/>
              </a:solidFill>
              <a:latin typeface="Trebuchet MS"/>
            </a:endParaRPr>
          </a:p>
          <a:p>
            <a:pPr marL="340360" indent="-327660">
              <a:spcBef>
                <a:spcPts val="340"/>
              </a:spcBef>
              <a:buClr>
                <a:srgbClr val="666666"/>
              </a:buClr>
              <a:buFont typeface="Arial"/>
              <a:buChar char="●"/>
              <a:tabLst>
                <a:tab pos="340360" algn="l"/>
              </a:tabLst>
            </a:pPr>
            <a:r>
              <a:rPr lang="en-US" sz="1300" b="1" spc="-10" dirty="0">
                <a:solidFill>
                  <a:srgbClr val="CCCCCC"/>
                </a:solidFill>
                <a:latin typeface="Trebuchet MS"/>
              </a:rPr>
              <a:t>Dataset and Experimental Setup</a:t>
            </a:r>
          </a:p>
          <a:p>
            <a:pPr marL="340360" indent="-327660">
              <a:spcBef>
                <a:spcPts val="340"/>
              </a:spcBef>
              <a:buClr>
                <a:srgbClr val="666666"/>
              </a:buClr>
              <a:buFont typeface="Arial"/>
              <a:buChar char="●"/>
              <a:tabLst>
                <a:tab pos="340360" algn="l"/>
              </a:tabLst>
            </a:pPr>
            <a:endParaRPr lang="en-US" sz="1300" b="1" spc="-10" dirty="0">
              <a:solidFill>
                <a:srgbClr val="CCCCCC"/>
              </a:solidFill>
              <a:latin typeface="Trebuchet MS"/>
            </a:endParaRPr>
          </a:p>
          <a:p>
            <a:pPr marL="340360" indent="-327660">
              <a:spcBef>
                <a:spcPts val="340"/>
              </a:spcBef>
              <a:buClr>
                <a:srgbClr val="666666"/>
              </a:buClr>
              <a:buFont typeface="Arial"/>
              <a:buChar char="●"/>
              <a:tabLst>
                <a:tab pos="340360" algn="l"/>
              </a:tabLst>
            </a:pPr>
            <a:r>
              <a:rPr lang="en-US" sz="1300" b="1" spc="-10" dirty="0">
                <a:solidFill>
                  <a:srgbClr val="CCCCCC"/>
                </a:solidFill>
                <a:latin typeface="Trebuchet MS"/>
              </a:rPr>
              <a:t>YOLO Model Architecture</a:t>
            </a:r>
          </a:p>
          <a:p>
            <a:pPr marL="340360" indent="-327660">
              <a:spcBef>
                <a:spcPts val="340"/>
              </a:spcBef>
              <a:buClr>
                <a:srgbClr val="666666"/>
              </a:buClr>
              <a:buFont typeface="Arial"/>
              <a:buChar char="●"/>
              <a:tabLst>
                <a:tab pos="340360" algn="l"/>
              </a:tabLst>
            </a:pPr>
            <a:endParaRPr lang="en-US" sz="1300" b="1" spc="-10" dirty="0">
              <a:solidFill>
                <a:srgbClr val="CCCCCC"/>
              </a:solidFill>
              <a:latin typeface="Trebuchet MS"/>
            </a:endParaRPr>
          </a:p>
          <a:p>
            <a:pPr marL="340360" indent="-327660">
              <a:spcBef>
                <a:spcPts val="340"/>
              </a:spcBef>
              <a:buClr>
                <a:srgbClr val="666666"/>
              </a:buClr>
              <a:buFont typeface="Arial"/>
              <a:buChar char="●"/>
              <a:tabLst>
                <a:tab pos="340360" algn="l"/>
              </a:tabLst>
            </a:pPr>
            <a:r>
              <a:rPr lang="en-US" sz="1300" b="1" spc="-10" dirty="0">
                <a:solidFill>
                  <a:srgbClr val="CCCCCC"/>
                </a:solidFill>
                <a:latin typeface="Trebuchet MS"/>
              </a:rPr>
              <a:t>Results and Comparison</a:t>
            </a:r>
          </a:p>
          <a:p>
            <a:pPr marL="340360" indent="-327660">
              <a:spcBef>
                <a:spcPts val="340"/>
              </a:spcBef>
              <a:buClr>
                <a:srgbClr val="666666"/>
              </a:buClr>
              <a:buFont typeface="Arial"/>
              <a:buChar char="●"/>
              <a:tabLst>
                <a:tab pos="340360" algn="l"/>
              </a:tabLst>
            </a:pPr>
            <a:endParaRPr lang="en-US" sz="1300" b="1" spc="-10" dirty="0">
              <a:solidFill>
                <a:srgbClr val="CCCCCC"/>
              </a:solidFill>
              <a:latin typeface="Trebuchet MS"/>
            </a:endParaRPr>
          </a:p>
          <a:p>
            <a:pPr marL="340360" indent="-327660">
              <a:spcBef>
                <a:spcPts val="340"/>
              </a:spcBef>
              <a:buClr>
                <a:srgbClr val="666666"/>
              </a:buClr>
              <a:buFont typeface="Arial"/>
              <a:buChar char="●"/>
              <a:tabLst>
                <a:tab pos="340360" algn="l"/>
              </a:tabLst>
            </a:pPr>
            <a:r>
              <a:rPr lang="en-US" sz="1300" b="1" spc="-10" dirty="0">
                <a:solidFill>
                  <a:srgbClr val="CCCCCC"/>
                </a:solidFill>
                <a:latin typeface="Trebuchet MS"/>
              </a:rPr>
              <a:t>Future Work</a:t>
            </a:r>
          </a:p>
          <a:p>
            <a:pPr marL="12700">
              <a:spcBef>
                <a:spcPts val="340"/>
              </a:spcBef>
              <a:buClr>
                <a:srgbClr val="666666"/>
              </a:buClr>
              <a:tabLst>
                <a:tab pos="340360" algn="l"/>
              </a:tabLst>
            </a:pPr>
            <a:endParaRPr lang="en-US" sz="1300" b="1" spc="-10" dirty="0">
              <a:solidFill>
                <a:srgbClr val="CCCCCC"/>
              </a:solidFill>
              <a:latin typeface="Trebuchet MS"/>
            </a:endParaRPr>
          </a:p>
          <a:p>
            <a:pPr marL="340360" indent="-327660">
              <a:spcBef>
                <a:spcPts val="340"/>
              </a:spcBef>
              <a:buClr>
                <a:srgbClr val="666666"/>
              </a:buClr>
              <a:buFont typeface="Arial"/>
              <a:buChar char="●"/>
              <a:tabLst>
                <a:tab pos="340360" algn="l"/>
              </a:tabLst>
            </a:pPr>
            <a:r>
              <a:rPr lang="en-US" sz="1300" b="1" spc="-40" dirty="0">
                <a:solidFill>
                  <a:srgbClr val="063763"/>
                </a:solidFill>
                <a:latin typeface="Trebuchet MS"/>
              </a:rPr>
              <a:t>References</a:t>
            </a:r>
          </a:p>
          <a:p>
            <a:pPr marL="340360" indent="-327660">
              <a:lnSpc>
                <a:spcPct val="100000"/>
              </a:lnSpc>
              <a:spcBef>
                <a:spcPts val="340"/>
              </a:spcBef>
              <a:buClr>
                <a:srgbClr val="666666"/>
              </a:buClr>
              <a:buFont typeface="Arial"/>
              <a:buChar char="●"/>
              <a:tabLst>
                <a:tab pos="340360" algn="l"/>
              </a:tabLst>
            </a:pPr>
            <a:endParaRPr lang="en-US" sz="1300" b="1" spc="-40" dirty="0">
              <a:solidFill>
                <a:srgbClr val="063763"/>
              </a:solidFill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41006253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dirty="0"/>
              <a:t>References</a:t>
            </a:r>
            <a:endParaRPr lang="en-US" spc="204" dirty="0"/>
          </a:p>
        </p:txBody>
      </p:sp>
      <p:sp>
        <p:nvSpPr>
          <p:cNvPr id="3" name="object 3"/>
          <p:cNvSpPr txBox="1"/>
          <p:nvPr/>
        </p:nvSpPr>
        <p:spPr>
          <a:xfrm>
            <a:off x="505993" y="1571612"/>
            <a:ext cx="6748145" cy="34599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tabLst>
                <a:tab pos="347980" algn="l"/>
              </a:tabLst>
            </a:pPr>
            <a:r>
              <a:rPr lang="en-US" sz="1400" dirty="0">
                <a:solidFill>
                  <a:srgbClr val="666666"/>
                </a:solidFill>
                <a:latin typeface="Trebuchet MS"/>
              </a:rPr>
              <a:t>[1] J. Redmon, S. </a:t>
            </a:r>
            <a:r>
              <a:rPr lang="en-US" sz="1400" dirty="0" err="1">
                <a:solidFill>
                  <a:srgbClr val="666666"/>
                </a:solidFill>
                <a:latin typeface="Trebuchet MS"/>
              </a:rPr>
              <a:t>Divvala</a:t>
            </a:r>
            <a:r>
              <a:rPr lang="en-US" sz="1400" dirty="0">
                <a:solidFill>
                  <a:srgbClr val="666666"/>
                </a:solidFill>
                <a:latin typeface="Trebuchet MS"/>
              </a:rPr>
              <a:t>, R. </a:t>
            </a:r>
            <a:r>
              <a:rPr lang="en-US" sz="1400" dirty="0" err="1">
                <a:solidFill>
                  <a:srgbClr val="666666"/>
                </a:solidFill>
                <a:latin typeface="Trebuchet MS"/>
              </a:rPr>
              <a:t>Girshick</a:t>
            </a:r>
            <a:r>
              <a:rPr lang="en-US" sz="1400" dirty="0">
                <a:solidFill>
                  <a:srgbClr val="666666"/>
                </a:solidFill>
                <a:latin typeface="Trebuchet MS"/>
              </a:rPr>
              <a:t>, and A. Farhadi. You only look once: Unified, real-time object detection. Proceedings of the IEEE conference on computer vision and pattern recognition, 2016. </a:t>
            </a:r>
          </a:p>
          <a:p>
            <a:endParaRPr lang="en-US" sz="1400" dirty="0">
              <a:solidFill>
                <a:srgbClr val="666666"/>
              </a:solidFill>
              <a:latin typeface="Trebuchet MS"/>
            </a:endParaRPr>
          </a:p>
          <a:p>
            <a:r>
              <a:rPr lang="en-US" sz="1400" dirty="0">
                <a:solidFill>
                  <a:srgbClr val="666666"/>
                </a:solidFill>
                <a:latin typeface="Trebuchet MS"/>
              </a:rPr>
              <a:t>[2]  J. </a:t>
            </a:r>
            <a:r>
              <a:rPr lang="en-US" sz="1400" dirty="0" err="1">
                <a:solidFill>
                  <a:srgbClr val="666666"/>
                </a:solidFill>
                <a:latin typeface="Trebuchet MS"/>
              </a:rPr>
              <a:t>Solawetz</a:t>
            </a:r>
            <a:r>
              <a:rPr lang="en-US" sz="1400" dirty="0">
                <a:solidFill>
                  <a:srgbClr val="666666"/>
                </a:solidFill>
                <a:latin typeface="Trebuchet MS"/>
              </a:rPr>
              <a:t> and Francesco. What is yolov8? the </a:t>
            </a:r>
            <a:r>
              <a:rPr lang="en-US" sz="1400" dirty="0" err="1">
                <a:solidFill>
                  <a:srgbClr val="666666"/>
                </a:solidFill>
                <a:latin typeface="Trebuchet MS"/>
              </a:rPr>
              <a:t>ulti</a:t>
            </a:r>
            <a:r>
              <a:rPr lang="en-US" sz="1400" dirty="0">
                <a:solidFill>
                  <a:srgbClr val="666666"/>
                </a:solidFill>
                <a:latin typeface="Trebuchet MS"/>
              </a:rPr>
              <a:t>- mate guide. 2023, Jan 11. Accessed on 2024. </a:t>
            </a:r>
          </a:p>
          <a:p>
            <a:endParaRPr lang="en-US" sz="1400" dirty="0">
              <a:solidFill>
                <a:srgbClr val="666666"/>
              </a:solidFill>
              <a:latin typeface="Trebuchet MS"/>
            </a:endParaRPr>
          </a:p>
          <a:p>
            <a:r>
              <a:rPr lang="en-US" sz="1400" dirty="0">
                <a:solidFill>
                  <a:srgbClr val="666666"/>
                </a:solidFill>
                <a:latin typeface="Trebuchet MS"/>
              </a:rPr>
              <a:t>[3]  C. Wang, I. Yeh, and H. M. Liao. Yolov9: Learning what you want to learn using programmable gradient information. </a:t>
            </a:r>
            <a:r>
              <a:rPr lang="en-US" sz="1400" dirty="0" err="1">
                <a:solidFill>
                  <a:srgbClr val="666666"/>
                </a:solidFill>
                <a:latin typeface="Trebuchet MS"/>
              </a:rPr>
              <a:t>CoRR</a:t>
            </a:r>
            <a:r>
              <a:rPr lang="en-US" sz="1400" dirty="0">
                <a:solidFill>
                  <a:srgbClr val="666666"/>
                </a:solidFill>
                <a:latin typeface="Trebuchet MS"/>
              </a:rPr>
              <a:t>, abs/2402.13616, 2024. </a:t>
            </a:r>
          </a:p>
          <a:p>
            <a:endParaRPr lang="en-US" sz="1400" dirty="0">
              <a:solidFill>
                <a:srgbClr val="666666"/>
              </a:solidFill>
              <a:latin typeface="Trebuchet MS"/>
            </a:endParaRPr>
          </a:p>
          <a:p>
            <a:r>
              <a:rPr lang="en-US" sz="1400" dirty="0">
                <a:solidFill>
                  <a:srgbClr val="666666"/>
                </a:solidFill>
                <a:latin typeface="Trebuchet MS"/>
              </a:rPr>
              <a:t>[4]  F. Yu, H. Chen, X. Wang, W. Xian, Y. Chen, F. Liu, V. </a:t>
            </a:r>
            <a:r>
              <a:rPr lang="en-US" sz="1400" dirty="0" err="1">
                <a:solidFill>
                  <a:srgbClr val="666666"/>
                </a:solidFill>
                <a:latin typeface="Trebuchet MS"/>
              </a:rPr>
              <a:t>Madhavan</a:t>
            </a:r>
            <a:r>
              <a:rPr lang="en-US" sz="1400" dirty="0">
                <a:solidFill>
                  <a:srgbClr val="666666"/>
                </a:solidFill>
                <a:latin typeface="Trebuchet MS"/>
              </a:rPr>
              <a:t>, and T. Darrell. Bdd100k: A diverse </a:t>
            </a:r>
            <a:r>
              <a:rPr lang="en-US" sz="1400" dirty="0" err="1">
                <a:solidFill>
                  <a:srgbClr val="666666"/>
                </a:solidFill>
                <a:latin typeface="Trebuchet MS"/>
              </a:rPr>
              <a:t>driv</a:t>
            </a:r>
            <a:r>
              <a:rPr lang="en-US" sz="1400" dirty="0">
                <a:solidFill>
                  <a:srgbClr val="666666"/>
                </a:solidFill>
                <a:latin typeface="Trebuchet MS"/>
              </a:rPr>
              <a:t>- </a:t>
            </a:r>
            <a:r>
              <a:rPr lang="en-US" sz="1400" dirty="0" err="1">
                <a:solidFill>
                  <a:srgbClr val="666666"/>
                </a:solidFill>
                <a:latin typeface="Trebuchet MS"/>
              </a:rPr>
              <a:t>ing</a:t>
            </a:r>
            <a:r>
              <a:rPr lang="en-US" sz="1400" dirty="0">
                <a:solidFill>
                  <a:srgbClr val="666666"/>
                </a:solidFill>
                <a:latin typeface="Trebuchet MS"/>
              </a:rPr>
              <a:t> dataset for heterogeneous multitask learning. 2020 IEEE/CVF Conference on Computer Vision and Pattern Recognition (CVPR), pages 2633–2642, 2018. </a:t>
            </a:r>
          </a:p>
          <a:p>
            <a:pPr marL="12700">
              <a:tabLst>
                <a:tab pos="347980" algn="l"/>
              </a:tabLst>
            </a:pPr>
            <a:endParaRPr lang="en-US" sz="1400" dirty="0">
              <a:solidFill>
                <a:srgbClr val="666666"/>
              </a:solidFill>
              <a:latin typeface="Trebuchet MS"/>
            </a:endParaRPr>
          </a:p>
          <a:p>
            <a:pPr marL="347980" indent="-335280">
              <a:buFont typeface="Arial"/>
              <a:buChar char="●"/>
              <a:tabLst>
                <a:tab pos="347980" algn="l"/>
              </a:tabLst>
            </a:pPr>
            <a:endParaRPr lang="en-US" sz="1400" dirty="0">
              <a:solidFill>
                <a:srgbClr val="666666"/>
              </a:solidFill>
              <a:latin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42926560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200" spc="660" dirty="0"/>
              <a:t>Thank</a:t>
            </a:r>
            <a:r>
              <a:rPr sz="7200" spc="140" dirty="0"/>
              <a:t> </a:t>
            </a:r>
            <a:r>
              <a:rPr sz="7200" spc="505" dirty="0"/>
              <a:t>you</a:t>
            </a:r>
            <a:endParaRPr sz="7200"/>
          </a:p>
        </p:txBody>
      </p:sp>
      <p:sp>
        <p:nvSpPr>
          <p:cNvPr id="3" name="object 3"/>
          <p:cNvSpPr txBox="1"/>
          <p:nvPr/>
        </p:nvSpPr>
        <p:spPr>
          <a:xfrm>
            <a:off x="384725" y="2182258"/>
            <a:ext cx="25882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165" dirty="0">
                <a:solidFill>
                  <a:srgbClr val="FFFFFF"/>
                </a:solidFill>
                <a:latin typeface="Cambria"/>
                <a:cs typeface="Cambria"/>
              </a:rPr>
              <a:t>for</a:t>
            </a:r>
            <a:r>
              <a:rPr sz="2400" spc="5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400" spc="175" dirty="0">
                <a:solidFill>
                  <a:srgbClr val="FFFFFF"/>
                </a:solidFill>
                <a:latin typeface="Cambria"/>
                <a:cs typeface="Cambria"/>
              </a:rPr>
              <a:t>you</a:t>
            </a:r>
            <a:r>
              <a:rPr sz="2400" spc="5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400" spc="165" dirty="0">
                <a:solidFill>
                  <a:srgbClr val="FFFFFF"/>
                </a:solidFill>
                <a:latin typeface="Cambria"/>
                <a:cs typeface="Cambria"/>
              </a:rPr>
              <a:t>listening.</a:t>
            </a:r>
            <a:endParaRPr sz="24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4572000" cy="5143500"/>
          </a:xfrm>
          <a:custGeom>
            <a:avLst/>
            <a:gdLst/>
            <a:ahLst/>
            <a:cxnLst/>
            <a:rect l="l" t="t" r="r" b="b"/>
            <a:pathLst>
              <a:path w="4572000" h="5143500">
                <a:moveTo>
                  <a:pt x="4571999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4571999" y="0"/>
                </a:lnTo>
                <a:lnTo>
                  <a:pt x="4571999" y="5143499"/>
                </a:lnTo>
                <a:close/>
              </a:path>
            </a:pathLst>
          </a:custGeom>
          <a:solidFill>
            <a:srgbClr val="3138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>
              <a:lnSpc>
                <a:spcPct val="100000"/>
              </a:lnSpc>
              <a:spcBef>
                <a:spcPts val="100"/>
              </a:spcBef>
            </a:pPr>
            <a:r>
              <a:rPr spc="175" dirty="0"/>
              <a:t>Outline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080958" y="994065"/>
            <a:ext cx="2996242" cy="2867452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340360" indent="-327660">
              <a:lnSpc>
                <a:spcPct val="100000"/>
              </a:lnSpc>
              <a:spcBef>
                <a:spcPts val="340"/>
              </a:spcBef>
              <a:buClr>
                <a:srgbClr val="666666"/>
              </a:buClr>
              <a:buFont typeface="Arial"/>
              <a:buChar char="●"/>
              <a:tabLst>
                <a:tab pos="340360" algn="l"/>
              </a:tabLst>
            </a:pPr>
            <a:r>
              <a:rPr lang="en-US" sz="1300" b="1" spc="-40" dirty="0">
                <a:solidFill>
                  <a:srgbClr val="063763"/>
                </a:solidFill>
                <a:latin typeface="Trebuchet MS"/>
                <a:cs typeface="Trebuchet MS"/>
              </a:rPr>
              <a:t>Problem Definition</a:t>
            </a:r>
          </a:p>
          <a:p>
            <a:pPr marL="12700">
              <a:lnSpc>
                <a:spcPct val="100000"/>
              </a:lnSpc>
              <a:spcBef>
                <a:spcPts val="340"/>
              </a:spcBef>
              <a:buClr>
                <a:srgbClr val="666666"/>
              </a:buClr>
              <a:tabLst>
                <a:tab pos="340360" algn="l"/>
              </a:tabLst>
            </a:pPr>
            <a:endParaRPr lang="en-US" sz="1300" b="1" spc="-40" dirty="0">
              <a:solidFill>
                <a:srgbClr val="063763"/>
              </a:solidFill>
              <a:latin typeface="Trebuchet MS"/>
              <a:cs typeface="Trebuchet MS"/>
            </a:endParaRPr>
          </a:p>
          <a:p>
            <a:pPr marL="340360" indent="-327660">
              <a:spcBef>
                <a:spcPts val="340"/>
              </a:spcBef>
              <a:buClr>
                <a:srgbClr val="666666"/>
              </a:buClr>
              <a:buFont typeface="Arial"/>
              <a:buChar char="●"/>
              <a:tabLst>
                <a:tab pos="340360" algn="l"/>
              </a:tabLst>
            </a:pPr>
            <a:r>
              <a:rPr lang="en-US" sz="1300" b="1" spc="-10" dirty="0">
                <a:solidFill>
                  <a:srgbClr val="CCCCCC"/>
                </a:solidFill>
                <a:latin typeface="Trebuchet MS"/>
              </a:rPr>
              <a:t>Dataset and Experimental Setup</a:t>
            </a:r>
          </a:p>
          <a:p>
            <a:pPr marL="340360" indent="-327660">
              <a:spcBef>
                <a:spcPts val="340"/>
              </a:spcBef>
              <a:buClr>
                <a:srgbClr val="666666"/>
              </a:buClr>
              <a:buFont typeface="Arial"/>
              <a:buChar char="●"/>
              <a:tabLst>
                <a:tab pos="340360" algn="l"/>
              </a:tabLst>
            </a:pPr>
            <a:endParaRPr lang="en-US" sz="1300" b="1" spc="-10" dirty="0">
              <a:solidFill>
                <a:srgbClr val="CCCCCC"/>
              </a:solidFill>
              <a:latin typeface="Trebuchet MS"/>
            </a:endParaRPr>
          </a:p>
          <a:p>
            <a:pPr marL="340360" indent="-327660">
              <a:spcBef>
                <a:spcPts val="340"/>
              </a:spcBef>
              <a:buClr>
                <a:srgbClr val="666666"/>
              </a:buClr>
              <a:buFont typeface="Arial"/>
              <a:buChar char="●"/>
              <a:tabLst>
                <a:tab pos="340360" algn="l"/>
              </a:tabLst>
            </a:pPr>
            <a:r>
              <a:rPr lang="en-US" sz="1300" b="1" spc="-10" dirty="0">
                <a:solidFill>
                  <a:srgbClr val="CCCCCC"/>
                </a:solidFill>
                <a:latin typeface="Trebuchet MS"/>
              </a:rPr>
              <a:t>YOLO Model Architecture</a:t>
            </a:r>
          </a:p>
          <a:p>
            <a:pPr marL="340360" indent="-327660">
              <a:spcBef>
                <a:spcPts val="340"/>
              </a:spcBef>
              <a:buClr>
                <a:srgbClr val="666666"/>
              </a:buClr>
              <a:buFont typeface="Arial"/>
              <a:buChar char="●"/>
              <a:tabLst>
                <a:tab pos="340360" algn="l"/>
              </a:tabLst>
            </a:pPr>
            <a:endParaRPr lang="en-US" sz="1300" b="1" spc="-10" dirty="0">
              <a:solidFill>
                <a:srgbClr val="CCCCCC"/>
              </a:solidFill>
              <a:latin typeface="Trebuchet MS"/>
            </a:endParaRPr>
          </a:p>
          <a:p>
            <a:pPr marL="340360" indent="-327660">
              <a:spcBef>
                <a:spcPts val="340"/>
              </a:spcBef>
              <a:buClr>
                <a:srgbClr val="666666"/>
              </a:buClr>
              <a:buFont typeface="Arial"/>
              <a:buChar char="●"/>
              <a:tabLst>
                <a:tab pos="340360" algn="l"/>
              </a:tabLst>
            </a:pPr>
            <a:r>
              <a:rPr lang="en-US" sz="1300" b="1" spc="-10" dirty="0">
                <a:solidFill>
                  <a:srgbClr val="CCCCCC"/>
                </a:solidFill>
                <a:latin typeface="Trebuchet MS"/>
              </a:rPr>
              <a:t>Results and Comparison</a:t>
            </a:r>
          </a:p>
          <a:p>
            <a:pPr marL="340360" indent="-327660">
              <a:spcBef>
                <a:spcPts val="340"/>
              </a:spcBef>
              <a:buClr>
                <a:srgbClr val="666666"/>
              </a:buClr>
              <a:buFont typeface="Arial"/>
              <a:buChar char="●"/>
              <a:tabLst>
                <a:tab pos="340360" algn="l"/>
              </a:tabLst>
            </a:pPr>
            <a:endParaRPr lang="en-US" sz="1300" b="1" spc="-10" dirty="0">
              <a:solidFill>
                <a:srgbClr val="CCCCCC"/>
              </a:solidFill>
              <a:latin typeface="Trebuchet MS"/>
            </a:endParaRPr>
          </a:p>
          <a:p>
            <a:pPr marL="340360" indent="-327660">
              <a:spcBef>
                <a:spcPts val="340"/>
              </a:spcBef>
              <a:buClr>
                <a:srgbClr val="666666"/>
              </a:buClr>
              <a:buFont typeface="Arial"/>
              <a:buChar char="●"/>
              <a:tabLst>
                <a:tab pos="340360" algn="l"/>
              </a:tabLst>
            </a:pPr>
            <a:r>
              <a:rPr lang="en-US" sz="1300" b="1" spc="-10" dirty="0">
                <a:solidFill>
                  <a:srgbClr val="CCCCCC"/>
                </a:solidFill>
                <a:latin typeface="Trebuchet MS"/>
              </a:rPr>
              <a:t>Future Work</a:t>
            </a:r>
          </a:p>
          <a:p>
            <a:pPr marL="12700">
              <a:spcBef>
                <a:spcPts val="340"/>
              </a:spcBef>
              <a:buClr>
                <a:srgbClr val="666666"/>
              </a:buClr>
              <a:tabLst>
                <a:tab pos="340360" algn="l"/>
              </a:tabLst>
            </a:pPr>
            <a:endParaRPr lang="en-US" sz="1300" b="1" spc="-10" dirty="0">
              <a:solidFill>
                <a:srgbClr val="CCCCCC"/>
              </a:solidFill>
              <a:latin typeface="Trebuchet MS"/>
            </a:endParaRPr>
          </a:p>
          <a:p>
            <a:pPr marL="340360" indent="-327660">
              <a:spcBef>
                <a:spcPts val="340"/>
              </a:spcBef>
              <a:buClr>
                <a:srgbClr val="666666"/>
              </a:buClr>
              <a:buFont typeface="Arial"/>
              <a:buChar char="●"/>
              <a:tabLst>
                <a:tab pos="340360" algn="l"/>
              </a:tabLst>
            </a:pPr>
            <a:r>
              <a:rPr lang="en-US" sz="1300" b="1" spc="-10" dirty="0">
                <a:solidFill>
                  <a:srgbClr val="CCCCCC"/>
                </a:solidFill>
                <a:latin typeface="Trebuchet MS"/>
              </a:rPr>
              <a:t>References</a:t>
            </a:r>
          </a:p>
          <a:p>
            <a:pPr marL="340360" indent="-327660">
              <a:lnSpc>
                <a:spcPct val="100000"/>
              </a:lnSpc>
              <a:spcBef>
                <a:spcPts val="340"/>
              </a:spcBef>
              <a:buClr>
                <a:srgbClr val="666666"/>
              </a:buClr>
              <a:buFont typeface="Arial"/>
              <a:buChar char="●"/>
              <a:tabLst>
                <a:tab pos="340360" algn="l"/>
              </a:tabLst>
            </a:pPr>
            <a:endParaRPr lang="en-US" sz="1300" b="1" spc="-40" dirty="0">
              <a:solidFill>
                <a:srgbClr val="063763"/>
              </a:solidFill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26186952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200" dirty="0"/>
              <a:t>Problem</a:t>
            </a:r>
            <a:r>
              <a:rPr spc="75" dirty="0"/>
              <a:t> </a:t>
            </a:r>
            <a:r>
              <a:rPr spc="204" dirty="0"/>
              <a:t>Definition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05994" y="1571612"/>
            <a:ext cx="4142206" cy="130548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7980" indent="-335280">
              <a:lnSpc>
                <a:spcPct val="100000"/>
              </a:lnSpc>
              <a:buFont typeface="Arial"/>
              <a:buChar char="●"/>
              <a:tabLst>
                <a:tab pos="347980" algn="l"/>
              </a:tabLst>
            </a:pPr>
            <a:r>
              <a:rPr lang="en-US" sz="1400" dirty="0">
                <a:solidFill>
                  <a:srgbClr val="666666"/>
                </a:solidFill>
                <a:latin typeface="Trebuchet MS"/>
              </a:rPr>
              <a:t>Object recognition in autonomous driving</a:t>
            </a:r>
          </a:p>
          <a:p>
            <a:pPr marL="347980" indent="-335280">
              <a:lnSpc>
                <a:spcPct val="100000"/>
              </a:lnSpc>
              <a:buFont typeface="Arial"/>
              <a:buChar char="●"/>
              <a:tabLst>
                <a:tab pos="347980" algn="l"/>
              </a:tabLst>
            </a:pPr>
            <a:endParaRPr lang="en-US" sz="1400" dirty="0">
              <a:solidFill>
                <a:srgbClr val="666666"/>
              </a:solidFill>
              <a:latin typeface="Trebuchet MS"/>
            </a:endParaRPr>
          </a:p>
          <a:p>
            <a:pPr marL="347980" indent="-335280">
              <a:lnSpc>
                <a:spcPct val="100000"/>
              </a:lnSpc>
              <a:buFont typeface="Arial"/>
              <a:buChar char="●"/>
              <a:tabLst>
                <a:tab pos="347980" algn="l"/>
              </a:tabLst>
            </a:pPr>
            <a:r>
              <a:rPr lang="en-US" sz="1400" dirty="0">
                <a:solidFill>
                  <a:srgbClr val="666666"/>
                </a:solidFill>
                <a:latin typeface="Trebuchet MS"/>
              </a:rPr>
              <a:t>Importance of detecting and classifying objects like pedestrians, vehicles, and traffic signs</a:t>
            </a:r>
          </a:p>
          <a:p>
            <a:pPr marL="347980" indent="-335280">
              <a:lnSpc>
                <a:spcPct val="100000"/>
              </a:lnSpc>
              <a:buFont typeface="Arial"/>
              <a:buChar char="●"/>
              <a:tabLst>
                <a:tab pos="347980" algn="l"/>
              </a:tabLst>
            </a:pPr>
            <a:endParaRPr lang="en-US" sz="1400" dirty="0">
              <a:solidFill>
                <a:srgbClr val="666666"/>
              </a:solidFill>
              <a:latin typeface="Trebuchet MS"/>
            </a:endParaRPr>
          </a:p>
          <a:p>
            <a:pPr marL="347980" indent="-335280">
              <a:lnSpc>
                <a:spcPct val="100000"/>
              </a:lnSpc>
              <a:buFont typeface="Arial"/>
              <a:buChar char="●"/>
              <a:tabLst>
                <a:tab pos="347980" algn="l"/>
              </a:tabLst>
            </a:pPr>
            <a:r>
              <a:rPr lang="en-US" sz="1400" dirty="0">
                <a:solidFill>
                  <a:srgbClr val="666666"/>
                </a:solidFill>
                <a:latin typeface="Trebuchet MS"/>
              </a:rPr>
              <a:t>Focus on bounding boxes for object detection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1BB1FA-6A3D-EA36-21B0-5074D87C75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6270" y="1352550"/>
            <a:ext cx="3524250" cy="265698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dirty="0"/>
              <a:t>Background</a:t>
            </a:r>
            <a:endParaRPr spc="204" dirty="0"/>
          </a:p>
        </p:txBody>
      </p:sp>
      <p:sp>
        <p:nvSpPr>
          <p:cNvPr id="3" name="object 3"/>
          <p:cNvSpPr txBox="1"/>
          <p:nvPr/>
        </p:nvSpPr>
        <p:spPr>
          <a:xfrm>
            <a:off x="505993" y="1571612"/>
            <a:ext cx="6748145" cy="109004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7980" indent="-335280">
              <a:buFont typeface="Arial"/>
              <a:buChar char="●"/>
              <a:tabLst>
                <a:tab pos="347980" algn="l"/>
              </a:tabLst>
            </a:pPr>
            <a:r>
              <a:rPr lang="en-US" sz="1400" dirty="0">
                <a:solidFill>
                  <a:srgbClr val="666666"/>
                </a:solidFill>
                <a:latin typeface="Trebuchet MS"/>
              </a:rPr>
              <a:t>Introduction to the YOLO model</a:t>
            </a:r>
          </a:p>
          <a:p>
            <a:pPr marL="347980" indent="-335280">
              <a:buFont typeface="Arial"/>
              <a:buChar char="●"/>
              <a:tabLst>
                <a:tab pos="347980" algn="l"/>
              </a:tabLst>
            </a:pPr>
            <a:endParaRPr lang="en-US" sz="1400" dirty="0">
              <a:solidFill>
                <a:srgbClr val="666666"/>
              </a:solidFill>
              <a:latin typeface="Trebuchet MS"/>
            </a:endParaRPr>
          </a:p>
          <a:p>
            <a:pPr marL="347980" indent="-335280">
              <a:buFont typeface="Arial"/>
              <a:buChar char="●"/>
              <a:tabLst>
                <a:tab pos="347980" algn="l"/>
              </a:tabLst>
            </a:pPr>
            <a:r>
              <a:rPr lang="en-US" sz="1400" dirty="0">
                <a:solidFill>
                  <a:srgbClr val="666666"/>
                </a:solidFill>
                <a:latin typeface="Trebuchet MS"/>
              </a:rPr>
              <a:t>Advantages of YOLO in real-time object detection</a:t>
            </a:r>
          </a:p>
          <a:p>
            <a:pPr marL="347980" indent="-335280">
              <a:buFont typeface="Arial"/>
              <a:buChar char="●"/>
              <a:tabLst>
                <a:tab pos="347980" algn="l"/>
              </a:tabLst>
            </a:pPr>
            <a:endParaRPr lang="en-US" sz="1400" dirty="0">
              <a:solidFill>
                <a:srgbClr val="666666"/>
              </a:solidFill>
              <a:latin typeface="Trebuchet MS"/>
            </a:endParaRPr>
          </a:p>
          <a:p>
            <a:pPr marL="347980" indent="-335280">
              <a:buFont typeface="Arial"/>
              <a:buChar char="●"/>
              <a:tabLst>
                <a:tab pos="347980" algn="l"/>
              </a:tabLst>
            </a:pPr>
            <a:r>
              <a:rPr lang="en-US" sz="1400" dirty="0">
                <a:solidFill>
                  <a:srgbClr val="666666"/>
                </a:solidFill>
                <a:latin typeface="Trebuchet MS"/>
              </a:rPr>
              <a:t>Metrics used: Intersection over Union (</a:t>
            </a:r>
            <a:r>
              <a:rPr lang="en-US" sz="1400" dirty="0" err="1">
                <a:solidFill>
                  <a:srgbClr val="666666"/>
                </a:solidFill>
                <a:latin typeface="Trebuchet MS"/>
              </a:rPr>
              <a:t>IoU</a:t>
            </a:r>
            <a:r>
              <a:rPr lang="en-US" sz="1400" dirty="0">
                <a:solidFill>
                  <a:srgbClr val="666666"/>
                </a:solidFill>
                <a:latin typeface="Trebuchet MS"/>
              </a:rPr>
              <a:t>) and Mean Average Precision (</a:t>
            </a:r>
            <a:r>
              <a:rPr lang="en-US" sz="1400" dirty="0" err="1">
                <a:solidFill>
                  <a:srgbClr val="666666"/>
                </a:solidFill>
                <a:latin typeface="Trebuchet MS"/>
              </a:rPr>
              <a:t>mAP</a:t>
            </a:r>
            <a:r>
              <a:rPr lang="en-US" sz="1400" dirty="0">
                <a:solidFill>
                  <a:srgbClr val="666666"/>
                </a:solidFill>
                <a:latin typeface="Trebuchet MS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9426867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4572000" cy="5143500"/>
          </a:xfrm>
          <a:custGeom>
            <a:avLst/>
            <a:gdLst/>
            <a:ahLst/>
            <a:cxnLst/>
            <a:rect l="l" t="t" r="r" b="b"/>
            <a:pathLst>
              <a:path w="4572000" h="5143500">
                <a:moveTo>
                  <a:pt x="4571999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4571999" y="0"/>
                </a:lnTo>
                <a:lnTo>
                  <a:pt x="4571999" y="5143499"/>
                </a:lnTo>
                <a:close/>
              </a:path>
            </a:pathLst>
          </a:custGeom>
          <a:solidFill>
            <a:srgbClr val="3138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>
              <a:lnSpc>
                <a:spcPct val="100000"/>
              </a:lnSpc>
              <a:spcBef>
                <a:spcPts val="100"/>
              </a:spcBef>
            </a:pPr>
            <a:r>
              <a:rPr spc="175" dirty="0"/>
              <a:t>Outline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080958" y="994065"/>
            <a:ext cx="2691130" cy="2867452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340360" indent="-327660">
              <a:lnSpc>
                <a:spcPct val="100000"/>
              </a:lnSpc>
              <a:spcBef>
                <a:spcPts val="340"/>
              </a:spcBef>
              <a:buClr>
                <a:srgbClr val="666666"/>
              </a:buClr>
              <a:buFont typeface="Arial"/>
              <a:buChar char="●"/>
              <a:tabLst>
                <a:tab pos="340360" algn="l"/>
              </a:tabLst>
            </a:pPr>
            <a:r>
              <a:rPr lang="en-US" sz="1300" b="1" spc="-10" dirty="0">
                <a:solidFill>
                  <a:srgbClr val="CCCCCC"/>
                </a:solidFill>
                <a:latin typeface="Trebuchet MS"/>
              </a:rPr>
              <a:t>Problem Definition</a:t>
            </a:r>
          </a:p>
          <a:p>
            <a:pPr marL="12700">
              <a:lnSpc>
                <a:spcPct val="100000"/>
              </a:lnSpc>
              <a:spcBef>
                <a:spcPts val="340"/>
              </a:spcBef>
              <a:buClr>
                <a:srgbClr val="666666"/>
              </a:buClr>
              <a:tabLst>
                <a:tab pos="340360" algn="l"/>
              </a:tabLst>
            </a:pPr>
            <a:endParaRPr lang="en-US" sz="1300" b="1" spc="-40" dirty="0">
              <a:solidFill>
                <a:srgbClr val="063763"/>
              </a:solidFill>
              <a:latin typeface="Trebuchet MS"/>
              <a:cs typeface="Trebuchet MS"/>
            </a:endParaRPr>
          </a:p>
          <a:p>
            <a:pPr marL="340360" indent="-327660">
              <a:spcBef>
                <a:spcPts val="340"/>
              </a:spcBef>
              <a:buClr>
                <a:srgbClr val="666666"/>
              </a:buClr>
              <a:buFont typeface="Arial"/>
              <a:buChar char="●"/>
              <a:tabLst>
                <a:tab pos="340360" algn="l"/>
              </a:tabLst>
            </a:pPr>
            <a:r>
              <a:rPr lang="en-US" sz="1300" b="1" spc="-40" dirty="0">
                <a:solidFill>
                  <a:srgbClr val="063763"/>
                </a:solidFill>
                <a:latin typeface="Trebuchet MS"/>
              </a:rPr>
              <a:t>Dataset and Experimental Setup</a:t>
            </a:r>
          </a:p>
          <a:p>
            <a:pPr marL="340360" indent="-327660">
              <a:spcBef>
                <a:spcPts val="340"/>
              </a:spcBef>
              <a:buClr>
                <a:srgbClr val="666666"/>
              </a:buClr>
              <a:buFont typeface="Arial"/>
              <a:buChar char="●"/>
              <a:tabLst>
                <a:tab pos="340360" algn="l"/>
              </a:tabLst>
            </a:pPr>
            <a:endParaRPr lang="en-US" sz="1300" b="1" spc="-10" dirty="0">
              <a:solidFill>
                <a:srgbClr val="CCCCCC"/>
              </a:solidFill>
              <a:latin typeface="Trebuchet MS"/>
            </a:endParaRPr>
          </a:p>
          <a:p>
            <a:pPr marL="340360" indent="-327660">
              <a:spcBef>
                <a:spcPts val="340"/>
              </a:spcBef>
              <a:buClr>
                <a:srgbClr val="666666"/>
              </a:buClr>
              <a:buFont typeface="Arial"/>
              <a:buChar char="●"/>
              <a:tabLst>
                <a:tab pos="340360" algn="l"/>
              </a:tabLst>
            </a:pPr>
            <a:r>
              <a:rPr lang="en-US" sz="1300" b="1" spc="-10" dirty="0">
                <a:solidFill>
                  <a:srgbClr val="CCCCCC"/>
                </a:solidFill>
                <a:latin typeface="Trebuchet MS"/>
              </a:rPr>
              <a:t>YOLO Model Architecture</a:t>
            </a:r>
          </a:p>
          <a:p>
            <a:pPr marL="340360" indent="-327660">
              <a:spcBef>
                <a:spcPts val="340"/>
              </a:spcBef>
              <a:buClr>
                <a:srgbClr val="666666"/>
              </a:buClr>
              <a:buFont typeface="Arial"/>
              <a:buChar char="●"/>
              <a:tabLst>
                <a:tab pos="340360" algn="l"/>
              </a:tabLst>
            </a:pPr>
            <a:endParaRPr lang="en-US" sz="1300" b="1" spc="-10" dirty="0">
              <a:solidFill>
                <a:srgbClr val="CCCCCC"/>
              </a:solidFill>
              <a:latin typeface="Trebuchet MS"/>
            </a:endParaRPr>
          </a:p>
          <a:p>
            <a:pPr marL="340360" indent="-327660">
              <a:spcBef>
                <a:spcPts val="340"/>
              </a:spcBef>
              <a:buClr>
                <a:srgbClr val="666666"/>
              </a:buClr>
              <a:buFont typeface="Arial"/>
              <a:buChar char="●"/>
              <a:tabLst>
                <a:tab pos="340360" algn="l"/>
              </a:tabLst>
            </a:pPr>
            <a:r>
              <a:rPr lang="en-US" sz="1300" b="1" spc="-10" dirty="0">
                <a:solidFill>
                  <a:srgbClr val="CCCCCC"/>
                </a:solidFill>
                <a:latin typeface="Trebuchet MS"/>
              </a:rPr>
              <a:t>Results and Comparison</a:t>
            </a:r>
          </a:p>
          <a:p>
            <a:pPr marL="340360" indent="-327660">
              <a:spcBef>
                <a:spcPts val="340"/>
              </a:spcBef>
              <a:buClr>
                <a:srgbClr val="666666"/>
              </a:buClr>
              <a:buFont typeface="Arial"/>
              <a:buChar char="●"/>
              <a:tabLst>
                <a:tab pos="340360" algn="l"/>
              </a:tabLst>
            </a:pPr>
            <a:endParaRPr lang="en-US" sz="1300" b="1" spc="-10" dirty="0">
              <a:solidFill>
                <a:srgbClr val="CCCCCC"/>
              </a:solidFill>
              <a:latin typeface="Trebuchet MS"/>
            </a:endParaRPr>
          </a:p>
          <a:p>
            <a:pPr marL="340360" indent="-327660">
              <a:spcBef>
                <a:spcPts val="340"/>
              </a:spcBef>
              <a:buClr>
                <a:srgbClr val="666666"/>
              </a:buClr>
              <a:buFont typeface="Arial"/>
              <a:buChar char="●"/>
              <a:tabLst>
                <a:tab pos="340360" algn="l"/>
              </a:tabLst>
            </a:pPr>
            <a:r>
              <a:rPr lang="en-US" sz="1300" b="1" spc="-10" dirty="0">
                <a:solidFill>
                  <a:srgbClr val="CCCCCC"/>
                </a:solidFill>
                <a:latin typeface="Trebuchet MS"/>
              </a:rPr>
              <a:t>Future Work</a:t>
            </a:r>
          </a:p>
          <a:p>
            <a:pPr marL="12700">
              <a:spcBef>
                <a:spcPts val="340"/>
              </a:spcBef>
              <a:buClr>
                <a:srgbClr val="666666"/>
              </a:buClr>
              <a:tabLst>
                <a:tab pos="340360" algn="l"/>
              </a:tabLst>
            </a:pPr>
            <a:endParaRPr lang="en-US" sz="1300" b="1" spc="-10" dirty="0">
              <a:solidFill>
                <a:srgbClr val="CCCCCC"/>
              </a:solidFill>
              <a:latin typeface="Trebuchet MS"/>
            </a:endParaRPr>
          </a:p>
          <a:p>
            <a:pPr marL="340360" indent="-327660">
              <a:spcBef>
                <a:spcPts val="340"/>
              </a:spcBef>
              <a:buClr>
                <a:srgbClr val="666666"/>
              </a:buClr>
              <a:buFont typeface="Arial"/>
              <a:buChar char="●"/>
              <a:tabLst>
                <a:tab pos="340360" algn="l"/>
              </a:tabLst>
            </a:pPr>
            <a:r>
              <a:rPr lang="en-US" sz="1300" b="1" spc="-10" dirty="0">
                <a:solidFill>
                  <a:srgbClr val="CCCCCC"/>
                </a:solidFill>
                <a:latin typeface="Trebuchet MS"/>
              </a:rPr>
              <a:t>References</a:t>
            </a:r>
          </a:p>
          <a:p>
            <a:pPr marL="340360" indent="-327660">
              <a:lnSpc>
                <a:spcPct val="100000"/>
              </a:lnSpc>
              <a:spcBef>
                <a:spcPts val="340"/>
              </a:spcBef>
              <a:buClr>
                <a:srgbClr val="666666"/>
              </a:buClr>
              <a:buFont typeface="Arial"/>
              <a:buChar char="●"/>
              <a:tabLst>
                <a:tab pos="340360" algn="l"/>
              </a:tabLst>
            </a:pPr>
            <a:endParaRPr lang="en-US" sz="1300" b="1" spc="-40" dirty="0">
              <a:solidFill>
                <a:srgbClr val="063763"/>
              </a:solidFill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22964805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dirty="0"/>
              <a:t>Dataset</a:t>
            </a:r>
            <a:endParaRPr spc="204" dirty="0"/>
          </a:p>
        </p:txBody>
      </p:sp>
      <p:sp>
        <p:nvSpPr>
          <p:cNvPr id="3" name="object 3"/>
          <p:cNvSpPr txBox="1"/>
          <p:nvPr/>
        </p:nvSpPr>
        <p:spPr>
          <a:xfrm>
            <a:off x="505993" y="1571612"/>
            <a:ext cx="6748145" cy="173637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7980" indent="-335280">
              <a:buFont typeface="Arial"/>
              <a:buChar char="●"/>
              <a:tabLst>
                <a:tab pos="347980" algn="l"/>
              </a:tabLst>
            </a:pPr>
            <a:endParaRPr lang="en-US" sz="1400" dirty="0">
              <a:solidFill>
                <a:srgbClr val="666666"/>
              </a:solidFill>
              <a:latin typeface="Trebuchet MS"/>
            </a:endParaRPr>
          </a:p>
          <a:p>
            <a:pPr marL="347980" indent="-335280">
              <a:buFont typeface="Arial"/>
              <a:buChar char="●"/>
              <a:tabLst>
                <a:tab pos="347980" algn="l"/>
              </a:tabLst>
            </a:pPr>
            <a:endParaRPr lang="en-US" sz="1400" dirty="0">
              <a:solidFill>
                <a:srgbClr val="666666"/>
              </a:solidFill>
              <a:latin typeface="Trebuchet MS"/>
            </a:endParaRPr>
          </a:p>
          <a:p>
            <a:pPr marL="347980" indent="-335280">
              <a:buFont typeface="Arial"/>
              <a:buChar char="●"/>
              <a:tabLst>
                <a:tab pos="347980" algn="l"/>
              </a:tabLst>
            </a:pPr>
            <a:endParaRPr lang="en-US" sz="1400" dirty="0">
              <a:solidFill>
                <a:srgbClr val="666666"/>
              </a:solidFill>
              <a:latin typeface="Trebuchet MS"/>
            </a:endParaRPr>
          </a:p>
          <a:p>
            <a:pPr marL="347980" indent="-335280">
              <a:buFont typeface="Arial"/>
              <a:buChar char="●"/>
              <a:tabLst>
                <a:tab pos="347980" algn="l"/>
              </a:tabLst>
            </a:pPr>
            <a:r>
              <a:rPr lang="en-US" sz="1400" dirty="0">
                <a:solidFill>
                  <a:srgbClr val="666666"/>
                </a:solidFill>
                <a:latin typeface="Trebuchet MS"/>
              </a:rPr>
              <a:t>Berkeley </a:t>
            </a:r>
            <a:r>
              <a:rPr lang="en-US" sz="1400" dirty="0" err="1">
                <a:solidFill>
                  <a:srgbClr val="666666"/>
                </a:solidFill>
                <a:latin typeface="Trebuchet MS"/>
              </a:rPr>
              <a:t>DeepDrive</a:t>
            </a:r>
            <a:r>
              <a:rPr lang="en-US" sz="1400" dirty="0">
                <a:solidFill>
                  <a:srgbClr val="666666"/>
                </a:solidFill>
                <a:latin typeface="Trebuchet MS"/>
              </a:rPr>
              <a:t> 100K (BDD100K) dataset</a:t>
            </a:r>
          </a:p>
          <a:p>
            <a:pPr marL="347980" indent="-335280">
              <a:buFont typeface="Arial"/>
              <a:buChar char="●"/>
              <a:tabLst>
                <a:tab pos="347980" algn="l"/>
              </a:tabLst>
            </a:pPr>
            <a:endParaRPr lang="en-US" sz="1400" dirty="0">
              <a:solidFill>
                <a:srgbClr val="666666"/>
              </a:solidFill>
              <a:latin typeface="Trebuchet MS"/>
            </a:endParaRPr>
          </a:p>
          <a:p>
            <a:pPr marL="347980" indent="-335280">
              <a:buFont typeface="Arial"/>
              <a:buChar char="●"/>
              <a:tabLst>
                <a:tab pos="347980" algn="l"/>
              </a:tabLst>
            </a:pPr>
            <a:r>
              <a:rPr lang="en-US" sz="1400" dirty="0">
                <a:solidFill>
                  <a:srgbClr val="666666"/>
                </a:solidFill>
                <a:latin typeface="Trebuchet MS"/>
              </a:rPr>
              <a:t>100,000 images from various urban environments</a:t>
            </a:r>
          </a:p>
          <a:p>
            <a:pPr marL="347980" indent="-335280">
              <a:buFont typeface="Arial"/>
              <a:buChar char="●"/>
              <a:tabLst>
                <a:tab pos="347980" algn="l"/>
              </a:tabLst>
            </a:pPr>
            <a:endParaRPr lang="en-US" sz="1400" dirty="0">
              <a:solidFill>
                <a:srgbClr val="666666"/>
              </a:solidFill>
              <a:latin typeface="Trebuchet MS"/>
            </a:endParaRPr>
          </a:p>
          <a:p>
            <a:pPr marL="347980" indent="-335280">
              <a:buFont typeface="Arial"/>
              <a:buChar char="●"/>
              <a:tabLst>
                <a:tab pos="347980" algn="l"/>
              </a:tabLst>
            </a:pPr>
            <a:r>
              <a:rPr lang="en-US" sz="1400" dirty="0">
                <a:solidFill>
                  <a:srgbClr val="666666"/>
                </a:solidFill>
                <a:latin typeface="Trebuchet MS"/>
              </a:rPr>
              <a:t>Training (70K), validation (10K), and testing (20K) sets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6D91A3-453D-5407-6FA0-EE1F070556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400" y="1781170"/>
            <a:ext cx="2999207" cy="2880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0143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dirty="0"/>
              <a:t>Dataset</a:t>
            </a:r>
            <a:endParaRPr spc="204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A65770-41A4-32CE-9A68-9CF1D9717D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571750"/>
            <a:ext cx="2214231" cy="1924368"/>
          </a:xfrm>
          <a:prstGeom prst="rect">
            <a:avLst/>
          </a:prstGeom>
        </p:spPr>
      </p:pic>
      <p:sp>
        <p:nvSpPr>
          <p:cNvPr id="3" name="object 3">
            <a:extLst>
              <a:ext uri="{FF2B5EF4-FFF2-40B4-BE49-F238E27FC236}">
                <a16:creationId xmlns:a16="http://schemas.microsoft.com/office/drawing/2014/main" id="{85A1637D-6C84-81E9-02CB-17A9654BE0F8}"/>
              </a:ext>
            </a:extLst>
          </p:cNvPr>
          <p:cNvSpPr txBox="1"/>
          <p:nvPr/>
        </p:nvSpPr>
        <p:spPr>
          <a:xfrm>
            <a:off x="505993" y="1571612"/>
            <a:ext cx="6748145" cy="8745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7980" indent="-335280">
              <a:buFont typeface="Arial"/>
              <a:buChar char="●"/>
              <a:tabLst>
                <a:tab pos="347980" algn="l"/>
              </a:tabLst>
            </a:pPr>
            <a:r>
              <a:rPr lang="en-US" sz="1400" dirty="0">
                <a:solidFill>
                  <a:srgbClr val="666666"/>
                </a:solidFill>
                <a:latin typeface="Trebuchet MS"/>
              </a:rPr>
              <a:t>The BDD100K dataset represents bounding box coordinates using the format [</a:t>
            </a:r>
            <a:r>
              <a:rPr lang="en-US" sz="1400" dirty="0" err="1">
                <a:solidFill>
                  <a:srgbClr val="666666"/>
                </a:solidFill>
                <a:latin typeface="Trebuchet MS"/>
              </a:rPr>
              <a:t>Xmin</a:t>
            </a:r>
            <a:r>
              <a:rPr lang="en-US" sz="1400" dirty="0">
                <a:solidFill>
                  <a:srgbClr val="666666"/>
                </a:solidFill>
                <a:latin typeface="Trebuchet MS"/>
              </a:rPr>
              <a:t>, </a:t>
            </a:r>
            <a:r>
              <a:rPr lang="en-US" sz="1400" dirty="0" err="1">
                <a:solidFill>
                  <a:srgbClr val="666666"/>
                </a:solidFill>
                <a:latin typeface="Trebuchet MS"/>
              </a:rPr>
              <a:t>Ymin</a:t>
            </a:r>
            <a:r>
              <a:rPr lang="en-US" sz="1400" dirty="0">
                <a:solidFill>
                  <a:srgbClr val="666666"/>
                </a:solidFill>
                <a:latin typeface="Trebuchet MS"/>
              </a:rPr>
              <a:t>, </a:t>
            </a:r>
            <a:r>
              <a:rPr lang="en-US" sz="1400" dirty="0" err="1">
                <a:solidFill>
                  <a:srgbClr val="666666"/>
                </a:solidFill>
                <a:latin typeface="Trebuchet MS"/>
              </a:rPr>
              <a:t>Xmax</a:t>
            </a:r>
            <a:r>
              <a:rPr lang="en-US" sz="1400" dirty="0">
                <a:solidFill>
                  <a:srgbClr val="666666"/>
                </a:solidFill>
                <a:latin typeface="Trebuchet MS"/>
              </a:rPr>
              <a:t>, </a:t>
            </a:r>
            <a:r>
              <a:rPr lang="en-US" sz="1400" dirty="0" err="1">
                <a:solidFill>
                  <a:srgbClr val="666666"/>
                </a:solidFill>
                <a:latin typeface="Trebuchet MS"/>
              </a:rPr>
              <a:t>Ymax</a:t>
            </a:r>
            <a:r>
              <a:rPr lang="en-US" sz="1400" dirty="0">
                <a:solidFill>
                  <a:srgbClr val="666666"/>
                </a:solidFill>
                <a:latin typeface="Trebuchet MS"/>
              </a:rPr>
              <a:t>] </a:t>
            </a:r>
          </a:p>
          <a:p>
            <a:pPr marL="347980" indent="-335280">
              <a:buFont typeface="Arial"/>
              <a:buChar char="●"/>
              <a:tabLst>
                <a:tab pos="347980" algn="l"/>
              </a:tabLst>
            </a:pPr>
            <a:endParaRPr lang="en-US" sz="1400" dirty="0">
              <a:solidFill>
                <a:srgbClr val="666666"/>
              </a:solidFill>
              <a:latin typeface="Trebuchet MS"/>
            </a:endParaRPr>
          </a:p>
          <a:p>
            <a:pPr marL="347980" indent="-335280">
              <a:buFont typeface="Arial"/>
              <a:buChar char="●"/>
              <a:tabLst>
                <a:tab pos="347980" algn="l"/>
              </a:tabLst>
            </a:pPr>
            <a:r>
              <a:rPr lang="en-US" sz="1400" dirty="0">
                <a:solidFill>
                  <a:srgbClr val="666666"/>
                </a:solidFill>
                <a:latin typeface="Trebuchet MS"/>
              </a:rPr>
              <a:t>Conversion of annotations to YOLO format:</a:t>
            </a:r>
          </a:p>
        </p:txBody>
      </p:sp>
    </p:spTree>
    <p:extLst>
      <p:ext uri="{BB962C8B-B14F-4D97-AF65-F5344CB8AC3E}">
        <p14:creationId xmlns:p14="http://schemas.microsoft.com/office/powerpoint/2010/main" val="15366487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dirty="0"/>
              <a:t>Experimental Setup</a:t>
            </a:r>
            <a:endParaRPr spc="204" dirty="0"/>
          </a:p>
        </p:txBody>
      </p:sp>
      <p:sp>
        <p:nvSpPr>
          <p:cNvPr id="3" name="object 3"/>
          <p:cNvSpPr txBox="1"/>
          <p:nvPr/>
        </p:nvSpPr>
        <p:spPr>
          <a:xfrm>
            <a:off x="505993" y="1571612"/>
            <a:ext cx="6748145" cy="21672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7980" indent="-335280">
              <a:buFont typeface="Arial"/>
              <a:buChar char="●"/>
              <a:tabLst>
                <a:tab pos="347980" algn="l"/>
              </a:tabLst>
            </a:pPr>
            <a:r>
              <a:rPr lang="en-US" sz="1400" dirty="0">
                <a:solidFill>
                  <a:srgbClr val="666666"/>
                </a:solidFill>
                <a:latin typeface="Trebuchet MS"/>
              </a:rPr>
              <a:t>Hardware: NVIDIA RTX 3070 GPU, </a:t>
            </a:r>
          </a:p>
          <a:p>
            <a:pPr marL="347980" indent="-335280">
              <a:buFont typeface="Arial"/>
              <a:buChar char="●"/>
              <a:tabLst>
                <a:tab pos="347980" algn="l"/>
              </a:tabLst>
            </a:pPr>
            <a:endParaRPr lang="en-US" sz="1400" dirty="0">
              <a:solidFill>
                <a:srgbClr val="666666"/>
              </a:solidFill>
              <a:latin typeface="Trebuchet MS"/>
            </a:endParaRPr>
          </a:p>
          <a:p>
            <a:pPr marL="347980" indent="-335280">
              <a:buFont typeface="Arial"/>
              <a:buChar char="●"/>
              <a:tabLst>
                <a:tab pos="347980" algn="l"/>
              </a:tabLst>
            </a:pPr>
            <a:r>
              <a:rPr lang="en-US" sz="1400" dirty="0">
                <a:solidFill>
                  <a:srgbClr val="666666"/>
                </a:solidFill>
                <a:latin typeface="Trebuchet MS"/>
              </a:rPr>
              <a:t>Language: Python</a:t>
            </a:r>
          </a:p>
          <a:p>
            <a:pPr marL="347980" indent="-335280">
              <a:buFont typeface="Arial"/>
              <a:buChar char="●"/>
              <a:tabLst>
                <a:tab pos="347980" algn="l"/>
              </a:tabLst>
            </a:pPr>
            <a:endParaRPr lang="en-US" sz="1400" dirty="0">
              <a:solidFill>
                <a:srgbClr val="666666"/>
              </a:solidFill>
              <a:latin typeface="Trebuchet MS"/>
            </a:endParaRPr>
          </a:p>
          <a:p>
            <a:pPr marL="347980" indent="-335280">
              <a:buFont typeface="Arial"/>
              <a:buChar char="●"/>
              <a:tabLst>
                <a:tab pos="347980" algn="l"/>
              </a:tabLst>
            </a:pPr>
            <a:r>
              <a:rPr lang="en-US" sz="1400" dirty="0">
                <a:solidFill>
                  <a:srgbClr val="666666"/>
                </a:solidFill>
                <a:latin typeface="Trebuchet MS"/>
              </a:rPr>
              <a:t>Framework: </a:t>
            </a:r>
            <a:r>
              <a:rPr lang="en-US" sz="1400" dirty="0" err="1">
                <a:solidFill>
                  <a:srgbClr val="666666"/>
                </a:solidFill>
                <a:latin typeface="Trebuchet MS"/>
              </a:rPr>
              <a:t>PyTorch</a:t>
            </a:r>
            <a:r>
              <a:rPr lang="en-US" sz="1400" dirty="0">
                <a:solidFill>
                  <a:srgbClr val="666666"/>
                </a:solidFill>
                <a:latin typeface="Trebuchet MS"/>
              </a:rPr>
              <a:t> framework</a:t>
            </a:r>
          </a:p>
          <a:p>
            <a:pPr marL="347980" indent="-335280">
              <a:buFont typeface="Arial"/>
              <a:buChar char="●"/>
              <a:tabLst>
                <a:tab pos="347980" algn="l"/>
              </a:tabLst>
            </a:pPr>
            <a:endParaRPr lang="en-US" sz="1400" dirty="0">
              <a:solidFill>
                <a:srgbClr val="666666"/>
              </a:solidFill>
              <a:latin typeface="Trebuchet MS"/>
            </a:endParaRPr>
          </a:p>
          <a:p>
            <a:pPr marL="347980" indent="-335280">
              <a:buFont typeface="Arial"/>
              <a:buChar char="●"/>
              <a:tabLst>
                <a:tab pos="347980" algn="l"/>
              </a:tabLst>
            </a:pPr>
            <a:r>
              <a:rPr lang="en-US" sz="1400" dirty="0">
                <a:solidFill>
                  <a:srgbClr val="666666"/>
                </a:solidFill>
                <a:latin typeface="Trebuchet MS"/>
              </a:rPr>
              <a:t>Benefits of using </a:t>
            </a:r>
            <a:r>
              <a:rPr lang="en-US" sz="1400" dirty="0" err="1">
                <a:solidFill>
                  <a:srgbClr val="666666"/>
                </a:solidFill>
                <a:latin typeface="Trebuchet MS"/>
              </a:rPr>
              <a:t>PyTorch</a:t>
            </a:r>
            <a:r>
              <a:rPr lang="en-US" sz="1400" dirty="0">
                <a:solidFill>
                  <a:srgbClr val="666666"/>
                </a:solidFill>
                <a:latin typeface="Trebuchet MS"/>
              </a:rPr>
              <a:t>: </a:t>
            </a:r>
            <a:br>
              <a:rPr lang="en-US" sz="1400" dirty="0">
                <a:solidFill>
                  <a:srgbClr val="666666"/>
                </a:solidFill>
                <a:latin typeface="Trebuchet MS"/>
              </a:rPr>
            </a:br>
            <a:r>
              <a:rPr lang="en-US" sz="1400" dirty="0">
                <a:solidFill>
                  <a:srgbClr val="666666"/>
                </a:solidFill>
                <a:latin typeface="Trebuchet MS"/>
              </a:rPr>
              <a:t>- Dynamic computation graphs</a:t>
            </a:r>
            <a:br>
              <a:rPr lang="en-US" sz="1400" dirty="0">
                <a:solidFill>
                  <a:srgbClr val="666666"/>
                </a:solidFill>
                <a:latin typeface="Trebuchet MS"/>
              </a:rPr>
            </a:br>
            <a:r>
              <a:rPr lang="en-US" sz="1400" dirty="0">
                <a:solidFill>
                  <a:srgbClr val="666666"/>
                </a:solidFill>
                <a:latin typeface="Trebuchet MS"/>
              </a:rPr>
              <a:t>- Flexibility</a:t>
            </a:r>
            <a:br>
              <a:rPr lang="en-US" sz="1400" dirty="0">
                <a:solidFill>
                  <a:srgbClr val="666666"/>
                </a:solidFill>
                <a:latin typeface="Trebuchet MS"/>
              </a:rPr>
            </a:br>
            <a:r>
              <a:rPr lang="en-US" sz="1400" dirty="0">
                <a:solidFill>
                  <a:srgbClr val="666666"/>
                </a:solidFill>
                <a:latin typeface="Trebuchet MS"/>
              </a:rPr>
              <a:t>- Strong community support</a:t>
            </a:r>
          </a:p>
        </p:txBody>
      </p:sp>
    </p:spTree>
    <p:extLst>
      <p:ext uri="{BB962C8B-B14F-4D97-AF65-F5344CB8AC3E}">
        <p14:creationId xmlns:p14="http://schemas.microsoft.com/office/powerpoint/2010/main" val="4915775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435</TotalTime>
  <Words>663</Words>
  <Application>Microsoft Office PowerPoint</Application>
  <PresentationFormat>On-screen Show (16:9)</PresentationFormat>
  <Paragraphs>180</Paragraphs>
  <Slides>25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6" baseType="lpstr">
      <vt:lpstr>Office Theme</vt:lpstr>
      <vt:lpstr>Real-Time Object Recognition in Urban Environments Using YOLO</vt:lpstr>
      <vt:lpstr>Outline</vt:lpstr>
      <vt:lpstr>Outline</vt:lpstr>
      <vt:lpstr>Problem Definition</vt:lpstr>
      <vt:lpstr>Background</vt:lpstr>
      <vt:lpstr>Outline</vt:lpstr>
      <vt:lpstr>Dataset</vt:lpstr>
      <vt:lpstr>Dataset</vt:lpstr>
      <vt:lpstr>Experimental Setup</vt:lpstr>
      <vt:lpstr>Outline</vt:lpstr>
      <vt:lpstr>YOLO Model Architecture (YOLOv8)</vt:lpstr>
      <vt:lpstr>YOLOv8 Improvements</vt:lpstr>
      <vt:lpstr>Outline</vt:lpstr>
      <vt:lpstr>Results</vt:lpstr>
      <vt:lpstr>Comparison</vt:lpstr>
      <vt:lpstr>Comparison</vt:lpstr>
      <vt:lpstr>Comparison</vt:lpstr>
      <vt:lpstr>Comparison</vt:lpstr>
      <vt:lpstr>Comparison</vt:lpstr>
      <vt:lpstr>Comparison</vt:lpstr>
      <vt:lpstr>Outline</vt:lpstr>
      <vt:lpstr>Future Work</vt:lpstr>
      <vt:lpstr>Outline</vt:lpstr>
      <vt:lpstr>References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Real-Time Object Recognition in Urban Environments Using YOLO</dc:title>
  <cp:lastModifiedBy>Hsiao-Chen Huang</cp:lastModifiedBy>
  <cp:revision>7</cp:revision>
  <dcterms:created xsi:type="dcterms:W3CDTF">2024-06-07T04:27:12Z</dcterms:created>
  <dcterms:modified xsi:type="dcterms:W3CDTF">2024-06-08T04:34:47Z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or">
    <vt:lpwstr>Google</vt:lpwstr>
  </property>
</Properties>
</file>